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 id="2147483780" r:id="rId5"/>
  </p:sldMasterIdLst>
  <p:notesMasterIdLst>
    <p:notesMasterId r:id="rId92"/>
  </p:notesMasterIdLst>
  <p:handoutMasterIdLst>
    <p:handoutMasterId r:id="rId93"/>
  </p:handoutMasterIdLst>
  <p:sldIdLst>
    <p:sldId id="449" r:id="rId6"/>
    <p:sldId id="506" r:id="rId7"/>
    <p:sldId id="527" r:id="rId8"/>
    <p:sldId id="528" r:id="rId9"/>
    <p:sldId id="529" r:id="rId10"/>
    <p:sldId id="530" r:id="rId11"/>
    <p:sldId id="531" r:id="rId12"/>
    <p:sldId id="579" r:id="rId13"/>
    <p:sldId id="532" r:id="rId14"/>
    <p:sldId id="533" r:id="rId15"/>
    <p:sldId id="534" r:id="rId16"/>
    <p:sldId id="535" r:id="rId17"/>
    <p:sldId id="536" r:id="rId18"/>
    <p:sldId id="537" r:id="rId19"/>
    <p:sldId id="538" r:id="rId20"/>
    <p:sldId id="539" r:id="rId21"/>
    <p:sldId id="483" r:id="rId22"/>
    <p:sldId id="580" r:id="rId23"/>
    <p:sldId id="481" r:id="rId24"/>
    <p:sldId id="543" r:id="rId25"/>
    <p:sldId id="485" r:id="rId26"/>
    <p:sldId id="486" r:id="rId27"/>
    <p:sldId id="487" r:id="rId28"/>
    <p:sldId id="488" r:id="rId29"/>
    <p:sldId id="491" r:id="rId30"/>
    <p:sldId id="484" r:id="rId31"/>
    <p:sldId id="480" r:id="rId32"/>
    <p:sldId id="482" r:id="rId33"/>
    <p:sldId id="498" r:id="rId34"/>
    <p:sldId id="499" r:id="rId35"/>
    <p:sldId id="502" r:id="rId36"/>
    <p:sldId id="501" r:id="rId37"/>
    <p:sldId id="504" r:id="rId38"/>
    <p:sldId id="503" r:id="rId39"/>
    <p:sldId id="492" r:id="rId40"/>
    <p:sldId id="493" r:id="rId41"/>
    <p:sldId id="494" r:id="rId42"/>
    <p:sldId id="497" r:id="rId43"/>
    <p:sldId id="495" r:id="rId44"/>
    <p:sldId id="489" r:id="rId45"/>
    <p:sldId id="477" r:id="rId46"/>
    <p:sldId id="490" r:id="rId47"/>
    <p:sldId id="562" r:id="rId48"/>
    <p:sldId id="563" r:id="rId49"/>
    <p:sldId id="564" r:id="rId50"/>
    <p:sldId id="573" r:id="rId51"/>
    <p:sldId id="574" r:id="rId52"/>
    <p:sldId id="575" r:id="rId53"/>
    <p:sldId id="576" r:id="rId54"/>
    <p:sldId id="577" r:id="rId55"/>
    <p:sldId id="479" r:id="rId56"/>
    <p:sldId id="478" r:id="rId57"/>
    <p:sldId id="581" r:id="rId58"/>
    <p:sldId id="604" r:id="rId59"/>
    <p:sldId id="582" r:id="rId60"/>
    <p:sldId id="561" r:id="rId61"/>
    <p:sldId id="460" r:id="rId62"/>
    <p:sldId id="544" r:id="rId63"/>
    <p:sldId id="545" r:id="rId64"/>
    <p:sldId id="546" r:id="rId65"/>
    <p:sldId id="549" r:id="rId66"/>
    <p:sldId id="550" r:id="rId67"/>
    <p:sldId id="551" r:id="rId68"/>
    <p:sldId id="552" r:id="rId69"/>
    <p:sldId id="553" r:id="rId70"/>
    <p:sldId id="554" r:id="rId71"/>
    <p:sldId id="555" r:id="rId72"/>
    <p:sldId id="556" r:id="rId73"/>
    <p:sldId id="557" r:id="rId74"/>
    <p:sldId id="558" r:id="rId75"/>
    <p:sldId id="605" r:id="rId76"/>
    <p:sldId id="583" r:id="rId77"/>
    <p:sldId id="584" r:id="rId78"/>
    <p:sldId id="585" r:id="rId79"/>
    <p:sldId id="586" r:id="rId80"/>
    <p:sldId id="587" r:id="rId81"/>
    <p:sldId id="588" r:id="rId82"/>
    <p:sldId id="589" r:id="rId83"/>
    <p:sldId id="590" r:id="rId84"/>
    <p:sldId id="591" r:id="rId85"/>
    <p:sldId id="592" r:id="rId86"/>
    <p:sldId id="596" r:id="rId87"/>
    <p:sldId id="599" r:id="rId88"/>
    <p:sldId id="600" r:id="rId89"/>
    <p:sldId id="603" r:id="rId90"/>
    <p:sldId id="475"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p15:clr>
            <a:srgbClr val="A4A3A4"/>
          </p15:clr>
        </p15:guide>
        <p15:guide id="2" orient="horz" pos="764">
          <p15:clr>
            <a:srgbClr val="A4A3A4"/>
          </p15:clr>
        </p15:guide>
        <p15:guide id="3" orient="horz" pos="3544">
          <p15:clr>
            <a:srgbClr val="A4A3A4"/>
          </p15:clr>
        </p15:guide>
        <p15:guide id="4" orient="horz" pos="2159">
          <p15:clr>
            <a:srgbClr val="A4A3A4"/>
          </p15:clr>
        </p15:guide>
        <p15:guide id="5" orient="horz" pos="1374">
          <p15:clr>
            <a:srgbClr val="A4A3A4"/>
          </p15:clr>
        </p15:guide>
        <p15:guide id="6" orient="horz" pos="3699">
          <p15:clr>
            <a:srgbClr val="A4A3A4"/>
          </p15:clr>
        </p15:guide>
        <p15:guide id="7" orient="horz" pos="1151">
          <p15:clr>
            <a:srgbClr val="A4A3A4"/>
          </p15:clr>
        </p15:guide>
        <p15:guide id="8" pos="2922">
          <p15:clr>
            <a:srgbClr val="A4A3A4"/>
          </p15:clr>
        </p15:guide>
        <p15:guide id="9" pos="391">
          <p15:clr>
            <a:srgbClr val="A4A3A4"/>
          </p15:clr>
        </p15:guide>
        <p15:guide id="10" pos="3158">
          <p15:clr>
            <a:srgbClr val="A4A3A4"/>
          </p15:clr>
        </p15:guide>
        <p15:guide id="11" pos="5474">
          <p15:clr>
            <a:srgbClr val="A4A3A4"/>
          </p15:clr>
        </p15:guide>
        <p15:guide id="12" pos="3987">
          <p15:clr>
            <a:srgbClr val="A4A3A4"/>
          </p15:clr>
        </p15:guide>
        <p15:guide id="13" pos="218">
          <p15:clr>
            <a:srgbClr val="A4A3A4"/>
          </p15:clr>
        </p15:guide>
        <p15:guide id="14" pos="257">
          <p15:clr>
            <a:srgbClr val="A4A3A4"/>
          </p15:clr>
        </p15:guide>
        <p15:guide id="15" pos="5107">
          <p15:clr>
            <a:srgbClr val="A4A3A4"/>
          </p15:clr>
        </p15:guide>
        <p15:guide id="16" pos="5166">
          <p15:clr>
            <a:srgbClr val="A4A3A4"/>
          </p15:clr>
        </p15:guide>
        <p15:guide id="17" pos="4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547"/>
    <a:srgbClr val="666666"/>
    <a:srgbClr val="B22746"/>
    <a:srgbClr val="A3C644"/>
    <a:srgbClr val="E6E6E6"/>
    <a:srgbClr val="CCCCCC"/>
    <a:srgbClr val="999999"/>
    <a:srgbClr val="2FC2D9"/>
    <a:srgbClr val="1A9CB0"/>
    <a:srgbClr val="4444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84398" autoAdjust="0"/>
  </p:normalViewPr>
  <p:slideViewPr>
    <p:cSldViewPr snapToGrid="0">
      <p:cViewPr varScale="1">
        <p:scale>
          <a:sx n="90" d="100"/>
          <a:sy n="90" d="100"/>
        </p:scale>
        <p:origin x="1434" y="90"/>
      </p:cViewPr>
      <p:guideLst>
        <p:guide orient="horz" pos="373"/>
        <p:guide orient="horz" pos="764"/>
        <p:guide orient="horz" pos="3544"/>
        <p:guide orient="horz" pos="2159"/>
        <p:guide orient="horz" pos="1374"/>
        <p:guide orient="horz" pos="3699"/>
        <p:guide orient="horz" pos="1151"/>
        <p:guide pos="2922"/>
        <p:guide pos="391"/>
        <p:guide pos="3158"/>
        <p:guide pos="5474"/>
        <p:guide pos="3987"/>
        <p:guide pos="218"/>
        <p:guide pos="257"/>
        <p:guide pos="5107"/>
        <p:guide pos="5166"/>
        <p:guide pos="485"/>
      </p:guideLst>
    </p:cSldViewPr>
  </p:slideViewPr>
  <p:outlineViewPr>
    <p:cViewPr>
      <p:scale>
        <a:sx n="33" d="100"/>
        <a:sy n="33" d="100"/>
      </p:scale>
      <p:origin x="0" y="8598"/>
    </p:cViewPr>
  </p:outlineViewPr>
  <p:notesTextViewPr>
    <p:cViewPr>
      <p:scale>
        <a:sx n="100" d="100"/>
        <a:sy n="100" d="100"/>
      </p:scale>
      <p:origin x="0" y="0"/>
    </p:cViewPr>
  </p:notesTextViewPr>
  <p:sorterViewPr>
    <p:cViewPr>
      <p:scale>
        <a:sx n="124" d="100"/>
        <a:sy n="124" d="100"/>
      </p:scale>
      <p:origin x="0" y="0"/>
    </p:cViewPr>
  </p:sorterViewPr>
  <p:notesViewPr>
    <p:cSldViewPr snapToGrid="0">
      <p:cViewPr varScale="1">
        <p:scale>
          <a:sx n="56" d="100"/>
          <a:sy n="56" d="100"/>
        </p:scale>
        <p:origin x="-282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ABCD6-98EB-4D1A-AD58-D2F4EB827DD3}"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4FF58FB5-AAD7-44C5-A383-E2326BADE0DE}">
      <dgm:prSet/>
      <dgm:spPr>
        <a:solidFill>
          <a:schemeClr val="tx2">
            <a:lumMod val="50000"/>
            <a:lumOff val="50000"/>
          </a:schemeClr>
        </a:solidFill>
      </dgm:spPr>
      <dgm:t>
        <a:bodyPr/>
        <a:lstStyle/>
        <a:p>
          <a:pPr rtl="0"/>
          <a:r>
            <a:rPr lang="en-US" b="1" dirty="0">
              <a:solidFill>
                <a:schemeClr val="tx1"/>
              </a:solidFill>
            </a:rPr>
            <a:t>Reusable application-components.</a:t>
          </a:r>
          <a:endParaRPr lang="en-US" dirty="0">
            <a:solidFill>
              <a:schemeClr val="tx1"/>
            </a:solidFill>
          </a:endParaRPr>
        </a:p>
      </dgm:t>
    </dgm:pt>
    <dgm:pt modelId="{6AFED720-8D4A-4C63-91CE-1FF7E8CD5F21}" type="parTrans" cxnId="{A4A89256-5C92-437C-B786-1CDC65428D7F}">
      <dgm:prSet/>
      <dgm:spPr/>
      <dgm:t>
        <a:bodyPr/>
        <a:lstStyle/>
        <a:p>
          <a:endParaRPr lang="en-US"/>
        </a:p>
      </dgm:t>
    </dgm:pt>
    <dgm:pt modelId="{61DABFBE-CD27-4CF1-B95E-DAE031FB8725}" type="sibTrans" cxnId="{A4A89256-5C92-437C-B786-1CDC65428D7F}">
      <dgm:prSet/>
      <dgm:spPr/>
      <dgm:t>
        <a:bodyPr/>
        <a:lstStyle/>
        <a:p>
          <a:endParaRPr lang="en-US"/>
        </a:p>
      </dgm:t>
    </dgm:pt>
    <dgm:pt modelId="{86F2D919-E9D6-4AD9-AEC9-91A6EAA52545}">
      <dgm:prSet/>
      <dgm:spPr>
        <a:solidFill>
          <a:schemeClr val="tx2">
            <a:lumMod val="25000"/>
            <a:lumOff val="75000"/>
            <a:alpha val="90000"/>
          </a:schemeClr>
        </a:solidFill>
        <a:ln>
          <a:solidFill>
            <a:schemeClr val="accent1">
              <a:alpha val="90000"/>
            </a:schemeClr>
          </a:solidFill>
        </a:ln>
      </dgm:spPr>
      <dgm:t>
        <a:bodyPr/>
        <a:lstStyle/>
        <a:p>
          <a:pPr rtl="0"/>
          <a:r>
            <a:rPr lang="en-US" b="1" dirty="0"/>
            <a:t>There are things applications need very often. So why make these over and over again? </a:t>
          </a:r>
          <a:endParaRPr lang="en-US" dirty="0"/>
        </a:p>
      </dgm:t>
    </dgm:pt>
    <dgm:pt modelId="{27E110A6-FC47-4E31-98D1-8DF84D2902B8}" type="parTrans" cxnId="{352F55D4-BAAF-47AE-8AB3-6AB788127064}">
      <dgm:prSet/>
      <dgm:spPr/>
      <dgm:t>
        <a:bodyPr/>
        <a:lstStyle/>
        <a:p>
          <a:endParaRPr lang="en-US"/>
        </a:p>
      </dgm:t>
    </dgm:pt>
    <dgm:pt modelId="{9AA33D0E-BB05-4F3E-A3FE-3A8B6336FB6C}" type="sibTrans" cxnId="{352F55D4-BAAF-47AE-8AB3-6AB788127064}">
      <dgm:prSet/>
      <dgm:spPr/>
      <dgm:t>
        <a:bodyPr/>
        <a:lstStyle/>
        <a:p>
          <a:endParaRPr lang="en-US"/>
        </a:p>
      </dgm:t>
    </dgm:pt>
    <dgm:pt modelId="{4F8E7EB6-419C-4864-89F9-01E41F5BD65D}">
      <dgm:prSet/>
      <dgm:spPr>
        <a:solidFill>
          <a:schemeClr val="tx2">
            <a:lumMod val="25000"/>
            <a:lumOff val="75000"/>
            <a:alpha val="90000"/>
          </a:schemeClr>
        </a:solidFill>
        <a:ln>
          <a:solidFill>
            <a:schemeClr val="accent1">
              <a:alpha val="90000"/>
            </a:schemeClr>
          </a:solidFill>
        </a:ln>
      </dgm:spPr>
      <dgm:t>
        <a:bodyPr/>
        <a:lstStyle/>
        <a:p>
          <a:pPr rtl="0"/>
          <a:r>
            <a:rPr lang="en-US" b="1" dirty="0"/>
            <a:t>Web services can offer application-components like: currency conversion, weather reports, or even language translation as services. </a:t>
          </a:r>
          <a:endParaRPr lang="en-US" dirty="0"/>
        </a:p>
      </dgm:t>
    </dgm:pt>
    <dgm:pt modelId="{F31FD6DC-F6FC-4B58-B2B5-AF69FBD0E7D0}" type="parTrans" cxnId="{E00698D1-0869-4C2B-BCE4-293F39203BC4}">
      <dgm:prSet/>
      <dgm:spPr/>
      <dgm:t>
        <a:bodyPr/>
        <a:lstStyle/>
        <a:p>
          <a:endParaRPr lang="en-US"/>
        </a:p>
      </dgm:t>
    </dgm:pt>
    <dgm:pt modelId="{30A358E0-98F3-4AA5-AAD5-371267FD615F}" type="sibTrans" cxnId="{E00698D1-0869-4C2B-BCE4-293F39203BC4}">
      <dgm:prSet/>
      <dgm:spPr/>
      <dgm:t>
        <a:bodyPr/>
        <a:lstStyle/>
        <a:p>
          <a:endParaRPr lang="en-US"/>
        </a:p>
      </dgm:t>
    </dgm:pt>
    <dgm:pt modelId="{3C906509-A330-4E11-A603-8F70758ABFC2}">
      <dgm:prSet/>
      <dgm:spPr>
        <a:solidFill>
          <a:schemeClr val="tx2">
            <a:lumMod val="50000"/>
            <a:lumOff val="50000"/>
          </a:schemeClr>
        </a:solidFill>
      </dgm:spPr>
      <dgm:t>
        <a:bodyPr/>
        <a:lstStyle/>
        <a:p>
          <a:pPr rtl="0"/>
          <a:r>
            <a:rPr lang="en-US" b="1" dirty="0">
              <a:solidFill>
                <a:schemeClr val="tx1"/>
              </a:solidFill>
            </a:rPr>
            <a:t>Connect existing software.</a:t>
          </a:r>
          <a:endParaRPr lang="en-US" dirty="0">
            <a:solidFill>
              <a:schemeClr val="tx1"/>
            </a:solidFill>
          </a:endParaRPr>
        </a:p>
      </dgm:t>
    </dgm:pt>
    <dgm:pt modelId="{B3C75E6C-C171-4273-8ABF-C6C4AAD1FCB1}" type="parTrans" cxnId="{BC398ABA-8240-46FA-A9B0-901C4E3D3358}">
      <dgm:prSet/>
      <dgm:spPr/>
      <dgm:t>
        <a:bodyPr/>
        <a:lstStyle/>
        <a:p>
          <a:endParaRPr lang="en-US"/>
        </a:p>
      </dgm:t>
    </dgm:pt>
    <dgm:pt modelId="{BB4AD1FA-0CE0-4EA2-BDCD-FBD3D1E5647D}" type="sibTrans" cxnId="{BC398ABA-8240-46FA-A9B0-901C4E3D3358}">
      <dgm:prSet/>
      <dgm:spPr/>
      <dgm:t>
        <a:bodyPr/>
        <a:lstStyle/>
        <a:p>
          <a:endParaRPr lang="en-US"/>
        </a:p>
      </dgm:t>
    </dgm:pt>
    <dgm:pt modelId="{FE5AA9F1-81B3-485F-AF5A-D097CE7D97EC}">
      <dgm:prSet/>
      <dgm:spPr>
        <a:solidFill>
          <a:schemeClr val="tx2">
            <a:lumMod val="25000"/>
            <a:lumOff val="75000"/>
            <a:alpha val="90000"/>
          </a:schemeClr>
        </a:solidFill>
        <a:ln>
          <a:solidFill>
            <a:schemeClr val="accent1">
              <a:alpha val="90000"/>
            </a:schemeClr>
          </a:solidFill>
        </a:ln>
      </dgm:spPr>
      <dgm:t>
        <a:bodyPr/>
        <a:lstStyle/>
        <a:p>
          <a:pPr rtl="0"/>
          <a:r>
            <a:rPr lang="en-US" b="1" dirty="0"/>
            <a:t>Web services can help to solve the interoperability problem by giving different applications a way to link their data. </a:t>
          </a:r>
          <a:endParaRPr lang="en-US" dirty="0"/>
        </a:p>
      </dgm:t>
    </dgm:pt>
    <dgm:pt modelId="{42120C28-D66C-4AA7-8D28-CE6D8D03AF4E}" type="parTrans" cxnId="{7605DB2D-43AD-4C1B-A6E1-F50AEE5F5C14}">
      <dgm:prSet/>
      <dgm:spPr/>
      <dgm:t>
        <a:bodyPr/>
        <a:lstStyle/>
        <a:p>
          <a:endParaRPr lang="en-US"/>
        </a:p>
      </dgm:t>
    </dgm:pt>
    <dgm:pt modelId="{F426E592-1F05-4B74-B208-2E67FDEAF590}" type="sibTrans" cxnId="{7605DB2D-43AD-4C1B-A6E1-F50AEE5F5C14}">
      <dgm:prSet/>
      <dgm:spPr/>
      <dgm:t>
        <a:bodyPr/>
        <a:lstStyle/>
        <a:p>
          <a:endParaRPr lang="en-US"/>
        </a:p>
      </dgm:t>
    </dgm:pt>
    <dgm:pt modelId="{37726685-2F6D-4FC9-80B1-64CD88069C65}">
      <dgm:prSet/>
      <dgm:spPr>
        <a:solidFill>
          <a:schemeClr val="tx2">
            <a:lumMod val="25000"/>
            <a:lumOff val="75000"/>
            <a:alpha val="90000"/>
          </a:schemeClr>
        </a:solidFill>
        <a:ln>
          <a:solidFill>
            <a:schemeClr val="accent1">
              <a:alpha val="90000"/>
            </a:schemeClr>
          </a:solidFill>
        </a:ln>
      </dgm:spPr>
      <dgm:t>
        <a:bodyPr/>
        <a:lstStyle/>
        <a:p>
          <a:pPr rtl="0"/>
          <a:r>
            <a:rPr lang="en-US" b="1" dirty="0"/>
            <a:t>With Web services you can exchange data between different applications and different platforms.</a:t>
          </a:r>
          <a:endParaRPr lang="en-US" dirty="0"/>
        </a:p>
      </dgm:t>
    </dgm:pt>
    <dgm:pt modelId="{63E27705-5569-496D-8326-BFFC006B52BE}" type="parTrans" cxnId="{55C901C0-780E-4F89-AAB1-7A0D5EA3D21B}">
      <dgm:prSet/>
      <dgm:spPr/>
      <dgm:t>
        <a:bodyPr/>
        <a:lstStyle/>
        <a:p>
          <a:endParaRPr lang="en-US"/>
        </a:p>
      </dgm:t>
    </dgm:pt>
    <dgm:pt modelId="{AB6A3671-1B9A-4251-A69A-635CE68C77E4}" type="sibTrans" cxnId="{55C901C0-780E-4F89-AAB1-7A0D5EA3D21B}">
      <dgm:prSet/>
      <dgm:spPr/>
      <dgm:t>
        <a:bodyPr/>
        <a:lstStyle/>
        <a:p>
          <a:endParaRPr lang="en-US"/>
        </a:p>
      </dgm:t>
    </dgm:pt>
    <dgm:pt modelId="{3CF2D06D-9EC2-4ED8-8C8D-42DC78E5DE89}" type="pres">
      <dgm:prSet presAssocID="{EA5ABCD6-98EB-4D1A-AD58-D2F4EB827DD3}" presName="Name0" presStyleCnt="0">
        <dgm:presLayoutVars>
          <dgm:dir/>
          <dgm:animLvl val="lvl"/>
          <dgm:resizeHandles val="exact"/>
        </dgm:presLayoutVars>
      </dgm:prSet>
      <dgm:spPr/>
    </dgm:pt>
    <dgm:pt modelId="{3A7E53A6-F2DD-4655-B383-089F6FE0E7ED}" type="pres">
      <dgm:prSet presAssocID="{4FF58FB5-AAD7-44C5-A383-E2326BADE0DE}" presName="linNode" presStyleCnt="0"/>
      <dgm:spPr/>
    </dgm:pt>
    <dgm:pt modelId="{802B4100-6506-4E68-BBFE-D6AC53479257}" type="pres">
      <dgm:prSet presAssocID="{4FF58FB5-AAD7-44C5-A383-E2326BADE0DE}" presName="parentText" presStyleLbl="node1" presStyleIdx="0" presStyleCnt="2" custLinFactNeighborX="-7145" custLinFactNeighborY="-26674">
        <dgm:presLayoutVars>
          <dgm:chMax val="1"/>
          <dgm:bulletEnabled val="1"/>
        </dgm:presLayoutVars>
      </dgm:prSet>
      <dgm:spPr/>
    </dgm:pt>
    <dgm:pt modelId="{60278132-DB72-4A87-8252-EC4D5291C6FA}" type="pres">
      <dgm:prSet presAssocID="{4FF58FB5-AAD7-44C5-A383-E2326BADE0DE}" presName="descendantText" presStyleLbl="alignAccFollowNode1" presStyleIdx="0" presStyleCnt="2">
        <dgm:presLayoutVars>
          <dgm:bulletEnabled val="1"/>
        </dgm:presLayoutVars>
      </dgm:prSet>
      <dgm:spPr/>
    </dgm:pt>
    <dgm:pt modelId="{2EC6098D-F4E4-4D9E-A520-0EA896421622}" type="pres">
      <dgm:prSet presAssocID="{61DABFBE-CD27-4CF1-B95E-DAE031FB8725}" presName="sp" presStyleCnt="0"/>
      <dgm:spPr/>
    </dgm:pt>
    <dgm:pt modelId="{9857DD41-64F2-4EB5-8C9A-4E05811E6CF7}" type="pres">
      <dgm:prSet presAssocID="{3C906509-A330-4E11-A603-8F70758ABFC2}" presName="linNode" presStyleCnt="0"/>
      <dgm:spPr/>
    </dgm:pt>
    <dgm:pt modelId="{E38C05C9-D33C-457F-9DC4-50AD2C4D1EF7}" type="pres">
      <dgm:prSet presAssocID="{3C906509-A330-4E11-A603-8F70758ABFC2}" presName="parentText" presStyleLbl="node1" presStyleIdx="1" presStyleCnt="2">
        <dgm:presLayoutVars>
          <dgm:chMax val="1"/>
          <dgm:bulletEnabled val="1"/>
        </dgm:presLayoutVars>
      </dgm:prSet>
      <dgm:spPr/>
    </dgm:pt>
    <dgm:pt modelId="{DCE7D4A0-0BB2-41AA-94D0-5E36D0BBB23B}" type="pres">
      <dgm:prSet presAssocID="{3C906509-A330-4E11-A603-8F70758ABFC2}" presName="descendantText" presStyleLbl="alignAccFollowNode1" presStyleIdx="1" presStyleCnt="2">
        <dgm:presLayoutVars>
          <dgm:bulletEnabled val="1"/>
        </dgm:presLayoutVars>
      </dgm:prSet>
      <dgm:spPr/>
    </dgm:pt>
  </dgm:ptLst>
  <dgm:cxnLst>
    <dgm:cxn modelId="{7A71F4F8-8553-4554-A8ED-2F4254C4268D}" type="presOf" srcId="{3C906509-A330-4E11-A603-8F70758ABFC2}" destId="{E38C05C9-D33C-457F-9DC4-50AD2C4D1EF7}" srcOrd="0" destOrd="0" presId="urn:microsoft.com/office/officeart/2005/8/layout/vList5"/>
    <dgm:cxn modelId="{EB374549-423C-4DB3-8FEB-AC36D5B1E5F2}" type="presOf" srcId="{FE5AA9F1-81B3-485F-AF5A-D097CE7D97EC}" destId="{DCE7D4A0-0BB2-41AA-94D0-5E36D0BBB23B}" srcOrd="0" destOrd="0" presId="urn:microsoft.com/office/officeart/2005/8/layout/vList5"/>
    <dgm:cxn modelId="{4ABD0DF8-9093-427C-A21D-64DC91C563F4}" type="presOf" srcId="{37726685-2F6D-4FC9-80B1-64CD88069C65}" destId="{DCE7D4A0-0BB2-41AA-94D0-5E36D0BBB23B}" srcOrd="0" destOrd="1" presId="urn:microsoft.com/office/officeart/2005/8/layout/vList5"/>
    <dgm:cxn modelId="{5F2A33BA-7E69-493B-B5C9-971A335F55F1}" type="presOf" srcId="{4FF58FB5-AAD7-44C5-A383-E2326BADE0DE}" destId="{802B4100-6506-4E68-BBFE-D6AC53479257}" srcOrd="0" destOrd="0" presId="urn:microsoft.com/office/officeart/2005/8/layout/vList5"/>
    <dgm:cxn modelId="{55C901C0-780E-4F89-AAB1-7A0D5EA3D21B}" srcId="{3C906509-A330-4E11-A603-8F70758ABFC2}" destId="{37726685-2F6D-4FC9-80B1-64CD88069C65}" srcOrd="1" destOrd="0" parTransId="{63E27705-5569-496D-8326-BFFC006B52BE}" sibTransId="{AB6A3671-1B9A-4251-A69A-635CE68C77E4}"/>
    <dgm:cxn modelId="{BC398ABA-8240-46FA-A9B0-901C4E3D3358}" srcId="{EA5ABCD6-98EB-4D1A-AD58-D2F4EB827DD3}" destId="{3C906509-A330-4E11-A603-8F70758ABFC2}" srcOrd="1" destOrd="0" parTransId="{B3C75E6C-C171-4273-8ABF-C6C4AAD1FCB1}" sibTransId="{BB4AD1FA-0CE0-4EA2-BDCD-FBD3D1E5647D}"/>
    <dgm:cxn modelId="{33B08499-E19F-42DE-B474-3A386ABFE151}" type="presOf" srcId="{4F8E7EB6-419C-4864-89F9-01E41F5BD65D}" destId="{60278132-DB72-4A87-8252-EC4D5291C6FA}" srcOrd="0" destOrd="1" presId="urn:microsoft.com/office/officeart/2005/8/layout/vList5"/>
    <dgm:cxn modelId="{7605DB2D-43AD-4C1B-A6E1-F50AEE5F5C14}" srcId="{3C906509-A330-4E11-A603-8F70758ABFC2}" destId="{FE5AA9F1-81B3-485F-AF5A-D097CE7D97EC}" srcOrd="0" destOrd="0" parTransId="{42120C28-D66C-4AA7-8D28-CE6D8D03AF4E}" sibTransId="{F426E592-1F05-4B74-B208-2E67FDEAF590}"/>
    <dgm:cxn modelId="{EC8AAE8B-0A61-4220-B422-125B0404F7A6}" type="presOf" srcId="{86F2D919-E9D6-4AD9-AEC9-91A6EAA52545}" destId="{60278132-DB72-4A87-8252-EC4D5291C6FA}" srcOrd="0" destOrd="0" presId="urn:microsoft.com/office/officeart/2005/8/layout/vList5"/>
    <dgm:cxn modelId="{75F8BA24-F960-42DB-9D7D-7A1FF4C7CDCF}" type="presOf" srcId="{EA5ABCD6-98EB-4D1A-AD58-D2F4EB827DD3}" destId="{3CF2D06D-9EC2-4ED8-8C8D-42DC78E5DE89}" srcOrd="0" destOrd="0" presId="urn:microsoft.com/office/officeart/2005/8/layout/vList5"/>
    <dgm:cxn modelId="{E00698D1-0869-4C2B-BCE4-293F39203BC4}" srcId="{4FF58FB5-AAD7-44C5-A383-E2326BADE0DE}" destId="{4F8E7EB6-419C-4864-89F9-01E41F5BD65D}" srcOrd="1" destOrd="0" parTransId="{F31FD6DC-F6FC-4B58-B2B5-AF69FBD0E7D0}" sibTransId="{30A358E0-98F3-4AA5-AAD5-371267FD615F}"/>
    <dgm:cxn modelId="{A4A89256-5C92-437C-B786-1CDC65428D7F}" srcId="{EA5ABCD6-98EB-4D1A-AD58-D2F4EB827DD3}" destId="{4FF58FB5-AAD7-44C5-A383-E2326BADE0DE}" srcOrd="0" destOrd="0" parTransId="{6AFED720-8D4A-4C63-91CE-1FF7E8CD5F21}" sibTransId="{61DABFBE-CD27-4CF1-B95E-DAE031FB8725}"/>
    <dgm:cxn modelId="{352F55D4-BAAF-47AE-8AB3-6AB788127064}" srcId="{4FF58FB5-AAD7-44C5-A383-E2326BADE0DE}" destId="{86F2D919-E9D6-4AD9-AEC9-91A6EAA52545}" srcOrd="0" destOrd="0" parTransId="{27E110A6-FC47-4E31-98D1-8DF84D2902B8}" sibTransId="{9AA33D0E-BB05-4F3E-A3FE-3A8B6336FB6C}"/>
    <dgm:cxn modelId="{8121CB09-302A-4BCE-8426-B1C5231B323B}" type="presParOf" srcId="{3CF2D06D-9EC2-4ED8-8C8D-42DC78E5DE89}" destId="{3A7E53A6-F2DD-4655-B383-089F6FE0E7ED}" srcOrd="0" destOrd="0" presId="urn:microsoft.com/office/officeart/2005/8/layout/vList5"/>
    <dgm:cxn modelId="{62BA3671-FBAA-40AC-865E-89605AC9A27E}" type="presParOf" srcId="{3A7E53A6-F2DD-4655-B383-089F6FE0E7ED}" destId="{802B4100-6506-4E68-BBFE-D6AC53479257}" srcOrd="0" destOrd="0" presId="urn:microsoft.com/office/officeart/2005/8/layout/vList5"/>
    <dgm:cxn modelId="{7B4B4789-27FB-4E1A-BB09-CE25CC2EF7D3}" type="presParOf" srcId="{3A7E53A6-F2DD-4655-B383-089F6FE0E7ED}" destId="{60278132-DB72-4A87-8252-EC4D5291C6FA}" srcOrd="1" destOrd="0" presId="urn:microsoft.com/office/officeart/2005/8/layout/vList5"/>
    <dgm:cxn modelId="{98247B32-827E-4D39-AAE9-4CDCD7290C7A}" type="presParOf" srcId="{3CF2D06D-9EC2-4ED8-8C8D-42DC78E5DE89}" destId="{2EC6098D-F4E4-4D9E-A520-0EA896421622}" srcOrd="1" destOrd="0" presId="urn:microsoft.com/office/officeart/2005/8/layout/vList5"/>
    <dgm:cxn modelId="{6786DBA0-FD17-48ED-82FD-24ACF6045929}" type="presParOf" srcId="{3CF2D06D-9EC2-4ED8-8C8D-42DC78E5DE89}" destId="{9857DD41-64F2-4EB5-8C9A-4E05811E6CF7}" srcOrd="2" destOrd="0" presId="urn:microsoft.com/office/officeart/2005/8/layout/vList5"/>
    <dgm:cxn modelId="{35B5C24D-3AF8-433F-A6A7-A8421F739B24}" type="presParOf" srcId="{9857DD41-64F2-4EB5-8C9A-4E05811E6CF7}" destId="{E38C05C9-D33C-457F-9DC4-50AD2C4D1EF7}" srcOrd="0" destOrd="0" presId="urn:microsoft.com/office/officeart/2005/8/layout/vList5"/>
    <dgm:cxn modelId="{8B109952-3A02-4DE9-A9AD-BAF95940C38B}" type="presParOf" srcId="{9857DD41-64F2-4EB5-8C9A-4E05811E6CF7}" destId="{DCE7D4A0-0BB2-41AA-94D0-5E36D0BBB23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78132-DB72-4A87-8252-EC4D5291C6FA}">
      <dsp:nvSpPr>
        <dsp:cNvPr id="0" name=""/>
        <dsp:cNvSpPr/>
      </dsp:nvSpPr>
      <dsp:spPr>
        <a:xfrm rot="5400000">
          <a:off x="2742041" y="-695586"/>
          <a:ext cx="1526120" cy="3298919"/>
        </a:xfrm>
        <a:prstGeom prst="round2SameRect">
          <a:avLst/>
        </a:prstGeom>
        <a:solidFill>
          <a:schemeClr val="tx2">
            <a:lumMod val="25000"/>
            <a:lumOff val="75000"/>
            <a:alpha val="90000"/>
          </a:schemeClr>
        </a:solidFill>
        <a:ln w="15875" cap="rnd"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b="1" kern="1200" dirty="0"/>
            <a:t>There are things applications need very often. So why make these over and over again? </a:t>
          </a:r>
          <a:endParaRPr lang="en-US" sz="1400" kern="1200" dirty="0"/>
        </a:p>
        <a:p>
          <a:pPr marL="114300" lvl="1" indent="-114300" algn="l" defTabSz="622300" rtl="0">
            <a:lnSpc>
              <a:spcPct val="90000"/>
            </a:lnSpc>
            <a:spcBef>
              <a:spcPct val="0"/>
            </a:spcBef>
            <a:spcAft>
              <a:spcPct val="15000"/>
            </a:spcAft>
            <a:buChar char="•"/>
          </a:pPr>
          <a:r>
            <a:rPr lang="en-US" sz="1400" b="1" kern="1200" dirty="0"/>
            <a:t>Web services can offer application-components like: currency conversion, weather reports, or even language translation as services. </a:t>
          </a:r>
          <a:endParaRPr lang="en-US" sz="1400" kern="1200" dirty="0"/>
        </a:p>
      </dsp:txBody>
      <dsp:txXfrm rot="-5400000">
        <a:off x="1855642" y="265312"/>
        <a:ext cx="3224420" cy="1377122"/>
      </dsp:txXfrm>
    </dsp:sp>
    <dsp:sp modelId="{802B4100-6506-4E68-BBFE-D6AC53479257}">
      <dsp:nvSpPr>
        <dsp:cNvPr id="0" name=""/>
        <dsp:cNvSpPr/>
      </dsp:nvSpPr>
      <dsp:spPr>
        <a:xfrm>
          <a:off x="0" y="0"/>
          <a:ext cx="1855642" cy="1907650"/>
        </a:xfrm>
        <a:prstGeom prst="roundRect">
          <a:avLst/>
        </a:prstGeom>
        <a:solidFill>
          <a:schemeClr val="tx2">
            <a:lumMod val="50000"/>
            <a:lumOff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b="1" kern="1200" dirty="0">
              <a:solidFill>
                <a:schemeClr val="tx1"/>
              </a:solidFill>
            </a:rPr>
            <a:t>Reusable application-components.</a:t>
          </a:r>
          <a:endParaRPr lang="en-US" sz="2100" kern="1200" dirty="0">
            <a:solidFill>
              <a:schemeClr val="tx1"/>
            </a:solidFill>
          </a:endParaRPr>
        </a:p>
      </dsp:txBody>
      <dsp:txXfrm>
        <a:off x="90585" y="90585"/>
        <a:ext cx="1674472" cy="1726480"/>
      </dsp:txXfrm>
    </dsp:sp>
    <dsp:sp modelId="{DCE7D4A0-0BB2-41AA-94D0-5E36D0BBB23B}">
      <dsp:nvSpPr>
        <dsp:cNvPr id="0" name=""/>
        <dsp:cNvSpPr/>
      </dsp:nvSpPr>
      <dsp:spPr>
        <a:xfrm rot="5400000">
          <a:off x="2742041" y="1307446"/>
          <a:ext cx="1526120" cy="3298919"/>
        </a:xfrm>
        <a:prstGeom prst="round2SameRect">
          <a:avLst/>
        </a:prstGeom>
        <a:solidFill>
          <a:schemeClr val="tx2">
            <a:lumMod val="25000"/>
            <a:lumOff val="75000"/>
            <a:alpha val="90000"/>
          </a:schemeClr>
        </a:solidFill>
        <a:ln w="15875" cap="rnd" cmpd="sng" algn="ctr">
          <a:solidFill>
            <a:schemeClr val="accent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b="1" kern="1200" dirty="0"/>
            <a:t>Web services can help to solve the interoperability problem by giving different applications a way to link their data. </a:t>
          </a:r>
          <a:endParaRPr lang="en-US" sz="1400" kern="1200" dirty="0"/>
        </a:p>
        <a:p>
          <a:pPr marL="114300" lvl="1" indent="-114300" algn="l" defTabSz="622300" rtl="0">
            <a:lnSpc>
              <a:spcPct val="90000"/>
            </a:lnSpc>
            <a:spcBef>
              <a:spcPct val="0"/>
            </a:spcBef>
            <a:spcAft>
              <a:spcPct val="15000"/>
            </a:spcAft>
            <a:buChar char="•"/>
          </a:pPr>
          <a:r>
            <a:rPr lang="en-US" sz="1400" b="1" kern="1200" dirty="0"/>
            <a:t>With Web services you can exchange data between different applications and different platforms.</a:t>
          </a:r>
          <a:endParaRPr lang="en-US" sz="1400" kern="1200" dirty="0"/>
        </a:p>
      </dsp:txBody>
      <dsp:txXfrm rot="-5400000">
        <a:off x="1855642" y="2268345"/>
        <a:ext cx="3224420" cy="1377122"/>
      </dsp:txXfrm>
    </dsp:sp>
    <dsp:sp modelId="{E38C05C9-D33C-457F-9DC4-50AD2C4D1EF7}">
      <dsp:nvSpPr>
        <dsp:cNvPr id="0" name=""/>
        <dsp:cNvSpPr/>
      </dsp:nvSpPr>
      <dsp:spPr>
        <a:xfrm>
          <a:off x="0" y="2003081"/>
          <a:ext cx="1855642" cy="1907650"/>
        </a:xfrm>
        <a:prstGeom prst="roundRect">
          <a:avLst/>
        </a:prstGeom>
        <a:solidFill>
          <a:schemeClr val="tx2">
            <a:lumMod val="50000"/>
            <a:lumOff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b="1" kern="1200" dirty="0">
              <a:solidFill>
                <a:schemeClr val="tx1"/>
              </a:solidFill>
            </a:rPr>
            <a:t>Connect existing software.</a:t>
          </a:r>
          <a:endParaRPr lang="en-US" sz="2100" kern="1200" dirty="0">
            <a:solidFill>
              <a:schemeClr val="tx1"/>
            </a:solidFill>
          </a:endParaRPr>
        </a:p>
      </dsp:txBody>
      <dsp:txXfrm>
        <a:off x="90585" y="2093666"/>
        <a:ext cx="1674472" cy="172648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pPr/>
              <a:t>8/25/2016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pPr/>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pPr/>
              <a:t>8/25/2016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pPr/>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ru.wikipedia.org/wiki/Spring_Framework#cite_note-2" TargetMode="External"/><Relationship Id="rId13" Type="http://schemas.openxmlformats.org/officeDocument/2006/relationships/hyperlink" Target="https://ru.wikipedia.org/wiki/JDBC" TargetMode="External"/><Relationship Id="rId18" Type="http://schemas.openxmlformats.org/officeDocument/2006/relationships/hyperlink" Target="https://ru.wikipedia.org/wiki/HTTP" TargetMode="External"/><Relationship Id="rId26" Type="http://schemas.openxmlformats.org/officeDocument/2006/relationships/hyperlink" Target="https://ru.wikipedia.org/wiki/%D0%90%D0%B2%D1%82%D0%BE%D1%80%D0%B8%D0%B7%D0%B0%D1%86%D0%B8%D1%8F" TargetMode="External"/><Relationship Id="rId3" Type="http://schemas.openxmlformats.org/officeDocument/2006/relationships/hyperlink" Target="https://ru.wikipedia.org/wiki/%D0%A4%D1%80%D0%B5%D0%B9%D0%BC%D0%B2%D0%BE%D1%80%D0%BA" TargetMode="External"/><Relationship Id="rId21" Type="http://schemas.openxmlformats.org/officeDocument/2006/relationships/hyperlink" Target="https://ru.wikipedia.org/wiki/RMI" TargetMode="External"/><Relationship Id="rId7" Type="http://schemas.openxmlformats.org/officeDocument/2006/relationships/hyperlink" Target="https://ru.wikipedia.org/wiki/.NET_Framework" TargetMode="External"/><Relationship Id="rId12" Type="http://schemas.openxmlformats.org/officeDocument/2006/relationships/hyperlink" Target="https://ru.wikipedia.org/wiki/%D0%A1%D0%A3%D0%A0%D0%91%D0%94" TargetMode="External"/><Relationship Id="rId17" Type="http://schemas.openxmlformats.org/officeDocument/2006/relationships/hyperlink" Target="https://ru.wikipedia.org/wiki/Model-view-controller" TargetMode="External"/><Relationship Id="rId25" Type="http://schemas.openxmlformats.org/officeDocument/2006/relationships/hyperlink" Target="https://ru.wikipedia.org/wiki/%D0%90%D1%83%D1%82%D0%B5%D0%BD%D1%82%D0%B8%D1%84%D0%B8%D0%BA%D0%B0%D1%86%D0%B8%D1%8F" TargetMode="External"/><Relationship Id="rId2" Type="http://schemas.openxmlformats.org/officeDocument/2006/relationships/slide" Target="../slides/slide77.xml"/><Relationship Id="rId16" Type="http://schemas.openxmlformats.org/officeDocument/2006/relationships/hyperlink" Target="https://ru.wikipedia.org/wiki/API" TargetMode="External"/><Relationship Id="rId20" Type="http://schemas.openxmlformats.org/officeDocument/2006/relationships/hyperlink" Target="https://ru.wikipedia.org/wiki/Remote_procedure_call" TargetMode="External"/><Relationship Id="rId29" Type="http://schemas.openxmlformats.org/officeDocument/2006/relationships/hyperlink" Target="https://ru.wikipedia.org/wiki/JMX" TargetMode="External"/><Relationship Id="rId1" Type="http://schemas.openxmlformats.org/officeDocument/2006/relationships/notesMaster" Target="../notesMasters/notesMaster1.xml"/><Relationship Id="rId6" Type="http://schemas.openxmlformats.org/officeDocument/2006/relationships/hyperlink" Target="https://ru.wikipedia.org/wiki/%D0%A4%D0%BE%D1%80%D0%BA" TargetMode="External"/><Relationship Id="rId11" Type="http://schemas.openxmlformats.org/officeDocument/2006/relationships/hyperlink" Target="https://ru.wikipedia.org/wiki/%D0%9E%D0%B1%D1%8A%D0%B5%D0%BA%D1%82%D0%BD%D0%BE-%D0%BE%D1%80%D0%B8%D0%B5%D0%BD%D1%82%D0%B8%D1%80%D0%BE%D0%B2%D0%B0%D0%BD%D0%BD%D0%BE%D0%B5_%D0%BF%D1%80%D0%BE%D0%B3%D1%80%D0%B0%D0%BC%D0%BC%D0%B8%D1%80%D0%BE%D0%B2%D0%B0%D0%BD%D0%B8%D0%B5" TargetMode="External"/><Relationship Id="rId24" Type="http://schemas.openxmlformats.org/officeDocument/2006/relationships/hyperlink" Target="https://ru.wikipedia.org/wiki/SOAP" TargetMode="External"/><Relationship Id="rId32" Type="http://schemas.openxmlformats.org/officeDocument/2006/relationships/hyperlink" Target="https://ru.wikipedia.org/wiki/%D0%A2%D0%B5%D1%81%D1%82%D0%B8%D1%80%D0%BE%D0%B2%D0%B0%D0%BD%D0%B8%D0%B5_%D0%BF%D1%80%D0%BE%D0%B3%D1%80%D0%B0%D0%BC%D0%BC%D0%BD%D0%BE%D0%B3%D0%BE_%D0%BE%D0%B1%D0%B5%D1%81%D0%BF%D0%B5%D1%87%D0%B5%D0%BD%D0%B8%D1%8F" TargetMode="External"/><Relationship Id="rId5" Type="http://schemas.openxmlformats.org/officeDocument/2006/relationships/hyperlink" Target="https://ru.wikipedia.org/wiki/Java" TargetMode="External"/><Relationship Id="rId15" Type="http://schemas.openxmlformats.org/officeDocument/2006/relationships/hyperlink" Target="https://ru.wikipedia.org/wiki/%D0%A2%D1%80%D0%B0%D0%BD%D0%B7%D0%B0%D0%BA%D1%86%D0%B8%D1%8F_(%D0%B8%D0%BD%D1%84%D0%BE%D1%80%D0%BC%D0%B0%D1%82%D0%B8%D0%BA%D0%B0)" TargetMode="External"/><Relationship Id="rId23" Type="http://schemas.openxmlformats.org/officeDocument/2006/relationships/hyperlink" Target="https://ru.wikipedia.org/wiki/%D0%92%D0%B5%D0%B1-%D1%81%D0%BB%D1%83%D0%B6%D0%B1%D0%B0" TargetMode="External"/><Relationship Id="rId28" Type="http://schemas.openxmlformats.org/officeDocument/2006/relationships/hyperlink" Target="https://ru.wikipedia.org/wiki/Acegi" TargetMode="External"/><Relationship Id="rId10" Type="http://schemas.openxmlformats.org/officeDocument/2006/relationships/hyperlink" Target="https://ru.wikipedia.org/wiki/%D0%90%D1%81%D0%BF%D0%B5%D0%BA%D1%82%D0%BD%D0%BE-%D0%BE%D1%80%D0%B8%D0%B5%D0%BD%D1%82%D0%B8%D1%80%D0%BE%D0%B2%D0%B0%D0%BD%D0%BD%D0%BE%D0%B5_%D0%BF%D1%80%D0%BE%D0%B3%D1%80%D0%B0%D0%BC%D0%BC%D0%B8%D1%80%D0%BE%D0%B2%D0%B0%D0%BD%D0%B8%D0%B5" TargetMode="External"/><Relationship Id="rId19" Type="http://schemas.openxmlformats.org/officeDocument/2006/relationships/hyperlink" Target="https://ru.wikipedia.org/wiki/%D0%A1%D0%B5%D1%80%D0%B2%D0%BB%D0%B5%D1%82" TargetMode="External"/><Relationship Id="rId31" Type="http://schemas.openxmlformats.org/officeDocument/2006/relationships/hyperlink" Target="https://ru.wikipedia.org/wiki/Java_Message_Service" TargetMode="External"/><Relationship Id="rId4" Type="http://schemas.openxmlformats.org/officeDocument/2006/relationships/hyperlink" Target="https://ru.wikipedia.org/wiki/%D0%9E%D1%82%D0%BA%D1%80%D1%8B%D1%82%D0%BE%D0%B5_%D0%BF%D1%80%D0%BE%D0%B3%D1%80%D0%B0%D0%BC%D0%BC%D0%BD%D0%BE%D0%B5_%D0%BE%D0%B1%D0%B5%D1%81%D0%BF%D0%B5%D1%87%D0%B5%D0%BD%D0%B8%D0%B5" TargetMode="External"/><Relationship Id="rId9" Type="http://schemas.openxmlformats.org/officeDocument/2006/relationships/hyperlink" Target="https://ru.wikipedia.org/wiki/Inversion_of_Control" TargetMode="External"/><Relationship Id="rId14" Type="http://schemas.openxmlformats.org/officeDocument/2006/relationships/hyperlink" Target="https://ru.wikipedia.org/wiki/ORM" TargetMode="External"/><Relationship Id="rId22" Type="http://schemas.openxmlformats.org/officeDocument/2006/relationships/hyperlink" Target="https://ru.wikipedia.org/wiki/CORBA" TargetMode="External"/><Relationship Id="rId27" Type="http://schemas.openxmlformats.org/officeDocument/2006/relationships/hyperlink" Target="https://ru.wikipedia.org/wiki/Spring_Security" TargetMode="External"/><Relationship Id="rId30" Type="http://schemas.openxmlformats.org/officeDocument/2006/relationships/hyperlink" Target="https://ru.wikipedia.org/w/index.php?title=%D0%9E%D1%87%D0%B5%D1%80%D0%B5%D0%B4%D1%8C_%D1%81%D0%BE%D0%BE%D0%B1%D1%89%D0%B5%D0%BD%D0%B8%D0%B9&amp;action=edit&amp;redlink=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itworking.org/projects/URI-Templates/"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example.com/hotels/42/bookings/2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ru.wikipedia.org/wiki/SMTP" TargetMode="External"/><Relationship Id="rId3" Type="http://schemas.openxmlformats.org/officeDocument/2006/relationships/hyperlink" Target="https://ru.wikipedia.org/wiki/%D0%90%D0%BD%D0%B3%D0%BB%D0%B8%D0%B9%D1%81%D0%BA%D0%B8%D0%B9_%D1%8F%D0%B7%D1%8B%D0%BA" TargetMode="External"/><Relationship Id="rId7" Type="http://schemas.openxmlformats.org/officeDocument/2006/relationships/hyperlink" Target="http://www.w3.org/TR/soap/" TargetMode="External"/><Relationship Id="rId12" Type="http://schemas.openxmlformats.org/officeDocument/2006/relationships/hyperlink" Target="https://ru.wikipedia.org/wiki/%D0%92%D0%B5%D0%B1-%D1%81%D0%BB%D1%83%D0%B6%D0%B1%D0%B0"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ru.wikipedia.org/wiki/XML" TargetMode="External"/><Relationship Id="rId11" Type="http://schemas.openxmlformats.org/officeDocument/2006/relationships/hyperlink" Target="https://ru.wikipedia.org/wiki/HTTPS" TargetMode="External"/><Relationship Id="rId5" Type="http://schemas.openxmlformats.org/officeDocument/2006/relationships/hyperlink" Target="https://ru.wikipedia.org/wiki/Remote_Procedure_Call" TargetMode="External"/><Relationship Id="rId10" Type="http://schemas.openxmlformats.org/officeDocument/2006/relationships/hyperlink" Target="https://ru.wikipedia.org/wiki/HTTP" TargetMode="External"/><Relationship Id="rId4" Type="http://schemas.openxmlformats.org/officeDocument/2006/relationships/hyperlink" Target="https://ru.wikipedia.org/wiki/%D0%A1%D0%B5%D1%82%D0%B5%D0%B2%D0%BE%D0%B9_%D0%BF%D1%80%D0%BE%D1%82%D0%BE%D0%BA%D0%BE%D0%BB" TargetMode="External"/><Relationship Id="rId9" Type="http://schemas.openxmlformats.org/officeDocument/2006/relationships/hyperlink" Target="https://ru.wikipedia.org/wiki/FTP"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7AE90029-A909-AD4E-9775-A0D64990AD22}" type="slidenum">
              <a:rPr lang="en-US" smtClean="0"/>
              <a:pPr/>
              <a:t>3</a:t>
            </a:fld>
            <a:endParaRPr lang="en-US"/>
          </a:p>
        </p:txBody>
      </p:sp>
    </p:spTree>
    <p:extLst>
      <p:ext uri="{BB962C8B-B14F-4D97-AF65-F5344CB8AC3E}">
        <p14:creationId xmlns:p14="http://schemas.microsoft.com/office/powerpoint/2010/main" val="387890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discuss.</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70</a:t>
            </a:fld>
            <a:endParaRPr lang="en-US"/>
          </a:p>
        </p:txBody>
      </p:sp>
    </p:spTree>
    <p:extLst>
      <p:ext uri="{BB962C8B-B14F-4D97-AF65-F5344CB8AC3E}">
        <p14:creationId xmlns:p14="http://schemas.microsoft.com/office/powerpoint/2010/main" val="201230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75</a:t>
            </a:fld>
            <a:endParaRPr lang="en-US"/>
          </a:p>
        </p:txBody>
      </p:sp>
    </p:spTree>
    <p:extLst>
      <p:ext uri="{BB962C8B-B14F-4D97-AF65-F5344CB8AC3E}">
        <p14:creationId xmlns:p14="http://schemas.microsoft.com/office/powerpoint/2010/main" val="3464330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85000" lnSpcReduction="20000"/>
          </a:bodyPr>
          <a:lstStyle/>
          <a:p>
            <a:r>
              <a:rPr lang="en-US" sz="1200" b="1" i="0" kern="1200" dirty="0">
                <a:solidFill>
                  <a:schemeClr val="tx1"/>
                </a:solidFill>
                <a:latin typeface="+mn-lt"/>
                <a:ea typeface="+mn-ea"/>
                <a:cs typeface="+mn-cs"/>
              </a:rPr>
              <a:t>Spring Framework</a:t>
            </a:r>
            <a:r>
              <a:rPr lang="en-US" sz="1200" b="0" i="0" kern="1200" dirty="0">
                <a:solidFill>
                  <a:schemeClr val="tx1"/>
                </a:solidFill>
                <a:latin typeface="+mn-lt"/>
                <a:ea typeface="+mn-ea"/>
                <a:cs typeface="+mn-cs"/>
              </a:rPr>
              <a:t> (</a:t>
            </a:r>
            <a:r>
              <a:rPr lang="ru-RU" sz="1200" b="0" i="0" kern="1200" dirty="0">
                <a:solidFill>
                  <a:schemeClr val="tx1"/>
                </a:solidFill>
                <a:latin typeface="+mn-lt"/>
                <a:ea typeface="+mn-ea"/>
                <a:cs typeface="+mn-cs"/>
              </a:rPr>
              <a:t>или коротко </a:t>
            </a:r>
            <a:r>
              <a:rPr lang="en-US" sz="1200" b="1" i="0" kern="1200" dirty="0">
                <a:solidFill>
                  <a:schemeClr val="tx1"/>
                </a:solidFill>
                <a:latin typeface="+mn-lt"/>
                <a:ea typeface="+mn-ea"/>
                <a:cs typeface="+mn-cs"/>
              </a:rPr>
              <a:t>Spring</a:t>
            </a:r>
            <a:r>
              <a:rPr lang="en-US" sz="1200" b="0" i="0" kern="1200" dirty="0">
                <a:solidFill>
                  <a:schemeClr val="tx1"/>
                </a:solidFill>
                <a:latin typeface="+mn-lt"/>
                <a:ea typeface="+mn-ea"/>
                <a:cs typeface="+mn-cs"/>
              </a:rPr>
              <a:t>) — </a:t>
            </a:r>
            <a:r>
              <a:rPr lang="ru-RU" sz="1200" b="0" i="0" kern="1200" dirty="0">
                <a:solidFill>
                  <a:schemeClr val="tx1"/>
                </a:solidFill>
                <a:latin typeface="+mn-lt"/>
                <a:ea typeface="+mn-ea"/>
                <a:cs typeface="+mn-cs"/>
              </a:rPr>
              <a:t>универсальный </a:t>
            </a:r>
            <a:r>
              <a:rPr lang="ru-RU" sz="1200" b="0" i="0" u="none" strike="noStrike" kern="1200" dirty="0" err="1">
                <a:solidFill>
                  <a:schemeClr val="tx1"/>
                </a:solidFill>
                <a:latin typeface="+mn-lt"/>
                <a:ea typeface="+mn-ea"/>
                <a:cs typeface="+mn-cs"/>
                <a:hlinkClick r:id="rId3" tooltip="Фреймворк"/>
              </a:rPr>
              <a:t>фреймворк</a:t>
            </a:r>
            <a:r>
              <a:rPr lang="ru-RU" sz="1200" b="0" i="0" kern="1200" dirty="0">
                <a:solidFill>
                  <a:schemeClr val="tx1"/>
                </a:solidFill>
                <a:latin typeface="+mn-lt"/>
                <a:ea typeface="+mn-ea"/>
                <a:cs typeface="+mn-cs"/>
              </a:rPr>
              <a:t> </a:t>
            </a:r>
            <a:r>
              <a:rPr lang="ru-RU" sz="1200" b="0" i="0" u="none" strike="noStrike" kern="1200" dirty="0">
                <a:solidFill>
                  <a:schemeClr val="tx1"/>
                </a:solidFill>
                <a:latin typeface="+mn-lt"/>
                <a:ea typeface="+mn-ea"/>
                <a:cs typeface="+mn-cs"/>
                <a:hlinkClick r:id="rId4" tooltip="Открытое программное обеспечение"/>
              </a:rPr>
              <a:t>с открытым исходным кодом</a:t>
            </a:r>
            <a:r>
              <a:rPr lang="ru-RU" sz="1200" b="0" i="0" kern="1200" dirty="0">
                <a:solidFill>
                  <a:schemeClr val="tx1"/>
                </a:solidFill>
                <a:latin typeface="+mn-lt"/>
                <a:ea typeface="+mn-ea"/>
                <a:cs typeface="+mn-cs"/>
              </a:rPr>
              <a:t> для </a:t>
            </a:r>
            <a:r>
              <a:rPr lang="en-US" sz="1200" b="0" i="0" u="none" strike="noStrike" kern="1200" dirty="0">
                <a:solidFill>
                  <a:schemeClr val="tx1"/>
                </a:solidFill>
                <a:latin typeface="+mn-lt"/>
                <a:ea typeface="+mn-ea"/>
                <a:cs typeface="+mn-cs"/>
                <a:hlinkClick r:id="rId5" tooltip="Java"/>
              </a:rPr>
              <a:t>Java</a:t>
            </a:r>
            <a:r>
              <a:rPr lang="en-US" sz="1200" b="0" i="0" kern="1200" dirty="0">
                <a:solidFill>
                  <a:schemeClr val="tx1"/>
                </a:solidFill>
                <a:latin typeface="+mn-lt"/>
                <a:ea typeface="+mn-ea"/>
                <a:cs typeface="+mn-cs"/>
              </a:rPr>
              <a:t>-</a:t>
            </a:r>
            <a:r>
              <a:rPr lang="ru-RU" sz="1200" b="0" i="0" kern="1200" dirty="0">
                <a:solidFill>
                  <a:schemeClr val="tx1"/>
                </a:solidFill>
                <a:latin typeface="+mn-lt"/>
                <a:ea typeface="+mn-ea"/>
                <a:cs typeface="+mn-cs"/>
              </a:rPr>
              <a:t>платформы. Также существует </a:t>
            </a:r>
            <a:r>
              <a:rPr lang="ru-RU" sz="1200" b="0" i="0" u="none" strike="noStrike" kern="1200" dirty="0" err="1">
                <a:solidFill>
                  <a:schemeClr val="tx1"/>
                </a:solidFill>
                <a:latin typeface="+mn-lt"/>
                <a:ea typeface="+mn-ea"/>
                <a:cs typeface="+mn-cs"/>
                <a:hlinkClick r:id="rId6" tooltip="Форк"/>
              </a:rPr>
              <a:t>форк</a:t>
            </a:r>
            <a:r>
              <a:rPr lang="ru-RU" sz="1200" b="0" i="0" kern="1200" dirty="0">
                <a:solidFill>
                  <a:schemeClr val="tx1"/>
                </a:solidFill>
                <a:latin typeface="+mn-lt"/>
                <a:ea typeface="+mn-ea"/>
                <a:cs typeface="+mn-cs"/>
              </a:rPr>
              <a:t> для платформы </a:t>
            </a:r>
            <a:r>
              <a:rPr lang="ru-RU" sz="1200" b="0" i="0" u="none" strike="noStrike" kern="1200" dirty="0">
                <a:solidFill>
                  <a:schemeClr val="tx1"/>
                </a:solidFill>
                <a:latin typeface="+mn-lt"/>
                <a:ea typeface="+mn-ea"/>
                <a:cs typeface="+mn-cs"/>
                <a:hlinkClick r:id="rId7" tooltip=".NET Framework"/>
              </a:rPr>
              <a:t>.</a:t>
            </a:r>
            <a:r>
              <a:rPr lang="en-US" sz="1200" b="0" i="0" u="none" strike="noStrike" kern="1200" dirty="0">
                <a:solidFill>
                  <a:schemeClr val="tx1"/>
                </a:solidFill>
                <a:latin typeface="+mn-lt"/>
                <a:ea typeface="+mn-ea"/>
                <a:cs typeface="+mn-cs"/>
                <a:hlinkClick r:id="rId7" tooltip=".NET Framework"/>
              </a:rPr>
              <a:t>NET Framework</a:t>
            </a:r>
            <a:r>
              <a:rPr lang="en-US" sz="1200" b="0" i="0" kern="1200" dirty="0">
                <a:solidFill>
                  <a:schemeClr val="tx1"/>
                </a:solidFill>
                <a:latin typeface="+mn-lt"/>
                <a:ea typeface="+mn-ea"/>
                <a:cs typeface="+mn-cs"/>
              </a:rPr>
              <a:t>, </a:t>
            </a:r>
            <a:r>
              <a:rPr lang="ru-RU" sz="1200" b="0" i="0" kern="1200" dirty="0">
                <a:solidFill>
                  <a:schemeClr val="tx1"/>
                </a:solidFill>
                <a:latin typeface="+mn-lt"/>
                <a:ea typeface="+mn-ea"/>
                <a:cs typeface="+mn-cs"/>
              </a:rPr>
              <a:t>названный </a:t>
            </a:r>
            <a:r>
              <a:rPr lang="en-US" sz="1200" b="0" i="0" kern="1200" dirty="0">
                <a:solidFill>
                  <a:schemeClr val="tx1"/>
                </a:solidFill>
                <a:latin typeface="+mn-lt"/>
                <a:ea typeface="+mn-ea"/>
                <a:cs typeface="+mn-cs"/>
              </a:rPr>
              <a:t>Spring.NET</a:t>
            </a:r>
            <a:r>
              <a:rPr lang="en-US" sz="1200" b="0" i="0" u="none" strike="noStrike" kern="1200" baseline="30000" dirty="0">
                <a:solidFill>
                  <a:schemeClr val="tx1"/>
                </a:solidFill>
                <a:latin typeface="+mn-lt"/>
                <a:ea typeface="+mn-ea"/>
                <a:cs typeface="+mn-cs"/>
                <a:hlinkClick r:id="rId8"/>
              </a:rPr>
              <a:t>[2]</a:t>
            </a:r>
            <a:r>
              <a:rPr lang="en-US" sz="1200" b="0" i="0" kern="1200" dirty="0">
                <a:solidFill>
                  <a:schemeClr val="tx1"/>
                </a:solidFill>
                <a:latin typeface="+mn-lt"/>
                <a:ea typeface="+mn-ea"/>
                <a:cs typeface="+mn-cs"/>
              </a:rPr>
              <a:t>.</a:t>
            </a:r>
          </a:p>
          <a:p>
            <a:r>
              <a:rPr lang="ru-RU" sz="1200" b="1" i="0" kern="1200" dirty="0" err="1">
                <a:solidFill>
                  <a:schemeClr val="tx1"/>
                </a:solidFill>
                <a:latin typeface="+mn-lt"/>
                <a:ea typeface="+mn-ea"/>
                <a:cs typeface="+mn-cs"/>
              </a:rPr>
              <a:t>Spring</a:t>
            </a:r>
            <a:r>
              <a:rPr lang="ru-RU" sz="1200" b="1" i="0" kern="1200" dirty="0">
                <a:solidFill>
                  <a:schemeClr val="tx1"/>
                </a:solidFill>
                <a:latin typeface="+mn-lt"/>
                <a:ea typeface="+mn-ea"/>
                <a:cs typeface="+mn-cs"/>
              </a:rPr>
              <a:t> </a:t>
            </a:r>
            <a:r>
              <a:rPr lang="ru-RU" sz="1200" b="1" i="0" kern="1200" dirty="0" err="1">
                <a:solidFill>
                  <a:schemeClr val="tx1"/>
                </a:solidFill>
                <a:latin typeface="+mn-lt"/>
                <a:ea typeface="+mn-ea"/>
                <a:cs typeface="+mn-cs"/>
              </a:rPr>
              <a:t>Framework</a:t>
            </a:r>
            <a:r>
              <a:rPr lang="ru-RU" sz="1200" b="0" i="0" kern="1200" dirty="0">
                <a:solidFill>
                  <a:schemeClr val="tx1"/>
                </a:solidFill>
                <a:latin typeface="+mn-lt"/>
                <a:ea typeface="+mn-ea"/>
                <a:cs typeface="+mn-cs"/>
              </a:rPr>
              <a:t> может быть рассмотрен как коллекция меньших </a:t>
            </a:r>
            <a:r>
              <a:rPr lang="ru-RU" sz="1200" b="0" i="0" kern="1200" dirty="0" err="1">
                <a:solidFill>
                  <a:schemeClr val="tx1"/>
                </a:solidFill>
                <a:latin typeface="+mn-lt"/>
                <a:ea typeface="+mn-ea"/>
                <a:cs typeface="+mn-cs"/>
              </a:rPr>
              <a:t>фреймворков</a:t>
            </a:r>
            <a:r>
              <a:rPr lang="ru-RU" sz="1200" b="0" i="0" kern="1200" dirty="0">
                <a:solidFill>
                  <a:schemeClr val="tx1"/>
                </a:solidFill>
                <a:latin typeface="+mn-lt"/>
                <a:ea typeface="+mn-ea"/>
                <a:cs typeface="+mn-cs"/>
              </a:rPr>
              <a:t> или </a:t>
            </a:r>
            <a:r>
              <a:rPr lang="ru-RU" sz="1200" b="0" i="0" kern="1200" dirty="0" err="1">
                <a:solidFill>
                  <a:schemeClr val="tx1"/>
                </a:solidFill>
                <a:latin typeface="+mn-lt"/>
                <a:ea typeface="+mn-ea"/>
                <a:cs typeface="+mn-cs"/>
              </a:rPr>
              <a:t>фреймворков</a:t>
            </a:r>
            <a:r>
              <a:rPr lang="ru-RU" sz="1200" b="0" i="0" kern="1200" dirty="0">
                <a:solidFill>
                  <a:schemeClr val="tx1"/>
                </a:solidFill>
                <a:latin typeface="+mn-lt"/>
                <a:ea typeface="+mn-ea"/>
                <a:cs typeface="+mn-cs"/>
              </a:rPr>
              <a:t> во </a:t>
            </a:r>
            <a:r>
              <a:rPr lang="ru-RU" sz="1200" b="0" i="0" kern="1200" dirty="0" err="1">
                <a:solidFill>
                  <a:schemeClr val="tx1"/>
                </a:solidFill>
                <a:latin typeface="+mn-lt"/>
                <a:ea typeface="+mn-ea"/>
                <a:cs typeface="+mn-cs"/>
              </a:rPr>
              <a:t>фреймворке</a:t>
            </a:r>
            <a:r>
              <a:rPr lang="ru-RU" sz="1200" b="0" i="0" kern="1200" dirty="0">
                <a:solidFill>
                  <a:schemeClr val="tx1"/>
                </a:solidFill>
                <a:latin typeface="+mn-lt"/>
                <a:ea typeface="+mn-ea"/>
                <a:cs typeface="+mn-cs"/>
              </a:rPr>
              <a:t>. Большинство этих </a:t>
            </a:r>
            <a:r>
              <a:rPr lang="ru-RU" sz="1200" b="0" i="0" kern="1200" dirty="0" err="1">
                <a:solidFill>
                  <a:schemeClr val="tx1"/>
                </a:solidFill>
                <a:latin typeface="+mn-lt"/>
                <a:ea typeface="+mn-ea"/>
                <a:cs typeface="+mn-cs"/>
              </a:rPr>
              <a:t>фреймворков</a:t>
            </a:r>
            <a:r>
              <a:rPr lang="ru-RU" sz="1200" b="0" i="0" kern="1200" dirty="0">
                <a:solidFill>
                  <a:schemeClr val="tx1"/>
                </a:solidFill>
                <a:latin typeface="+mn-lt"/>
                <a:ea typeface="+mn-ea"/>
                <a:cs typeface="+mn-cs"/>
              </a:rPr>
              <a:t> может работать независимо друг от друга, однако они обеспечивают большую функциональность при совместном их использовании. Эти </a:t>
            </a:r>
            <a:r>
              <a:rPr lang="ru-RU" sz="1200" b="0" i="0" kern="1200" dirty="0" err="1">
                <a:solidFill>
                  <a:schemeClr val="tx1"/>
                </a:solidFill>
                <a:latin typeface="+mn-lt"/>
                <a:ea typeface="+mn-ea"/>
                <a:cs typeface="+mn-cs"/>
              </a:rPr>
              <a:t>фреймворки</a:t>
            </a:r>
            <a:r>
              <a:rPr lang="ru-RU" sz="1200" b="0" i="0" kern="1200" dirty="0">
                <a:solidFill>
                  <a:schemeClr val="tx1"/>
                </a:solidFill>
                <a:latin typeface="+mn-lt"/>
                <a:ea typeface="+mn-ea"/>
                <a:cs typeface="+mn-cs"/>
              </a:rPr>
              <a:t> делятся на структурные элементы типовых комплексных приложений:</a:t>
            </a:r>
          </a:p>
          <a:p>
            <a:r>
              <a:rPr lang="ru-RU" sz="1200" b="1" i="0" u="none" strike="noStrike" kern="1200" dirty="0" err="1">
                <a:solidFill>
                  <a:schemeClr val="tx1"/>
                </a:solidFill>
                <a:latin typeface="+mn-lt"/>
                <a:ea typeface="+mn-ea"/>
                <a:cs typeface="+mn-cs"/>
                <a:hlinkClick r:id="rId9" tooltip="Inversion of Control"/>
              </a:rPr>
              <a:t>Inversion</a:t>
            </a:r>
            <a:r>
              <a:rPr lang="ru-RU" sz="1200" b="1" i="0" u="none" strike="noStrike" kern="1200" dirty="0">
                <a:solidFill>
                  <a:schemeClr val="tx1"/>
                </a:solidFill>
                <a:latin typeface="+mn-lt"/>
                <a:ea typeface="+mn-ea"/>
                <a:cs typeface="+mn-cs"/>
                <a:hlinkClick r:id="rId9" tooltip="Inversion of Control"/>
              </a:rPr>
              <a:t> </a:t>
            </a:r>
            <a:r>
              <a:rPr lang="ru-RU" sz="1200" b="1" i="0" u="none" strike="noStrike" kern="1200" dirty="0" err="1">
                <a:solidFill>
                  <a:schemeClr val="tx1"/>
                </a:solidFill>
                <a:latin typeface="+mn-lt"/>
                <a:ea typeface="+mn-ea"/>
                <a:cs typeface="+mn-cs"/>
                <a:hlinkClick r:id="rId9" tooltip="Inversion of Control"/>
              </a:rPr>
              <a:t>of</a:t>
            </a:r>
            <a:r>
              <a:rPr lang="ru-RU" sz="1200" b="1" i="0" u="none" strike="noStrike" kern="1200" dirty="0">
                <a:solidFill>
                  <a:schemeClr val="tx1"/>
                </a:solidFill>
                <a:latin typeface="+mn-lt"/>
                <a:ea typeface="+mn-ea"/>
                <a:cs typeface="+mn-cs"/>
                <a:hlinkClick r:id="rId9" tooltip="Inversion of Control"/>
              </a:rPr>
              <a:t> Control</a:t>
            </a:r>
            <a:r>
              <a:rPr lang="ru-RU" sz="1200" b="1" i="0" kern="1200" dirty="0">
                <a:solidFill>
                  <a:schemeClr val="tx1"/>
                </a:solidFill>
                <a:latin typeface="+mn-lt"/>
                <a:ea typeface="+mn-ea"/>
                <a:cs typeface="+mn-cs"/>
              </a:rPr>
              <a:t>-контейнер</a:t>
            </a:r>
            <a:r>
              <a:rPr lang="ru-RU" sz="1200" b="0" i="0" kern="1200" dirty="0">
                <a:solidFill>
                  <a:schemeClr val="tx1"/>
                </a:solidFill>
                <a:latin typeface="+mn-lt"/>
                <a:ea typeface="+mn-ea"/>
                <a:cs typeface="+mn-cs"/>
              </a:rPr>
              <a:t>: конфигурирование компонентов приложений и управление жизненным циклом Java-объектов.</a:t>
            </a:r>
          </a:p>
          <a:p>
            <a:r>
              <a:rPr lang="ru-RU" sz="1200" b="1" i="0" kern="1200" dirty="0">
                <a:solidFill>
                  <a:schemeClr val="tx1"/>
                </a:solidFill>
                <a:latin typeface="+mn-lt"/>
                <a:ea typeface="+mn-ea"/>
                <a:cs typeface="+mn-cs"/>
              </a:rPr>
              <a:t>Фреймворк </a:t>
            </a:r>
            <a:r>
              <a:rPr lang="ru-RU" sz="1200" b="1" i="0" u="none" strike="noStrike" kern="1200" dirty="0" err="1">
                <a:solidFill>
                  <a:schemeClr val="tx1"/>
                </a:solidFill>
                <a:latin typeface="+mn-lt"/>
                <a:ea typeface="+mn-ea"/>
                <a:cs typeface="+mn-cs"/>
                <a:hlinkClick r:id="rId10" tooltip="Аспектно-ориентированное программирование"/>
              </a:rPr>
              <a:t>аспектно-ориентированного</a:t>
            </a:r>
            <a:r>
              <a:rPr lang="ru-RU" sz="1200" b="1" i="0" u="none" strike="noStrike" kern="1200" dirty="0">
                <a:solidFill>
                  <a:schemeClr val="tx1"/>
                </a:solidFill>
                <a:latin typeface="+mn-lt"/>
                <a:ea typeface="+mn-ea"/>
                <a:cs typeface="+mn-cs"/>
                <a:hlinkClick r:id="rId10" tooltip="Аспектно-ориентированное программирование"/>
              </a:rPr>
              <a:t> программирования</a:t>
            </a:r>
            <a:r>
              <a:rPr lang="ru-RU" sz="1200" b="0" i="0" kern="1200" dirty="0">
                <a:solidFill>
                  <a:schemeClr val="tx1"/>
                </a:solidFill>
                <a:latin typeface="+mn-lt"/>
                <a:ea typeface="+mn-ea"/>
                <a:cs typeface="+mn-cs"/>
              </a:rPr>
              <a:t>: работает с функциональностью, которая не может быть реализована возможностями </a:t>
            </a:r>
            <a:r>
              <a:rPr lang="ru-RU" sz="1200" b="0" i="0" u="none" strike="noStrike" kern="1200" dirty="0">
                <a:solidFill>
                  <a:schemeClr val="tx1"/>
                </a:solidFill>
                <a:latin typeface="+mn-lt"/>
                <a:ea typeface="+mn-ea"/>
                <a:cs typeface="+mn-cs"/>
                <a:hlinkClick r:id="rId11" tooltip="Объектно-ориентированное программирование"/>
              </a:rPr>
              <a:t>объектно-ориентированного программирования</a:t>
            </a:r>
            <a:r>
              <a:rPr lang="ru-RU" sz="1200" b="0" i="0" kern="1200" dirty="0">
                <a:solidFill>
                  <a:schemeClr val="tx1"/>
                </a:solidFill>
                <a:latin typeface="+mn-lt"/>
                <a:ea typeface="+mn-ea"/>
                <a:cs typeface="+mn-cs"/>
              </a:rPr>
              <a:t> на </a:t>
            </a:r>
            <a:r>
              <a:rPr lang="ru-RU" sz="1200" b="0" i="0" kern="1200" dirty="0" err="1">
                <a:solidFill>
                  <a:schemeClr val="tx1"/>
                </a:solidFill>
                <a:latin typeface="+mn-lt"/>
                <a:ea typeface="+mn-ea"/>
                <a:cs typeface="+mn-cs"/>
              </a:rPr>
              <a:t>Java</a:t>
            </a:r>
            <a:r>
              <a:rPr lang="ru-RU" sz="1200" b="0" i="0" kern="1200" dirty="0">
                <a:solidFill>
                  <a:schemeClr val="tx1"/>
                </a:solidFill>
                <a:latin typeface="+mn-lt"/>
                <a:ea typeface="+mn-ea"/>
                <a:cs typeface="+mn-cs"/>
              </a:rPr>
              <a:t> без потерь.</a:t>
            </a:r>
          </a:p>
          <a:p>
            <a:r>
              <a:rPr lang="ru-RU" sz="1200" b="1" i="0" kern="1200" dirty="0">
                <a:solidFill>
                  <a:schemeClr val="tx1"/>
                </a:solidFill>
                <a:latin typeface="+mn-lt"/>
                <a:ea typeface="+mn-ea"/>
                <a:cs typeface="+mn-cs"/>
              </a:rPr>
              <a:t>Фреймворк доступа к данным</a:t>
            </a:r>
            <a:r>
              <a:rPr lang="ru-RU" sz="1200" b="0" i="0" kern="1200" dirty="0">
                <a:solidFill>
                  <a:schemeClr val="tx1"/>
                </a:solidFill>
                <a:latin typeface="+mn-lt"/>
                <a:ea typeface="+mn-ea"/>
                <a:cs typeface="+mn-cs"/>
              </a:rPr>
              <a:t>: работает с </a:t>
            </a:r>
            <a:r>
              <a:rPr lang="ru-RU" sz="1200" b="0" i="0" u="none" strike="noStrike" kern="1200" dirty="0">
                <a:solidFill>
                  <a:schemeClr val="tx1"/>
                </a:solidFill>
                <a:latin typeface="+mn-lt"/>
                <a:ea typeface="+mn-ea"/>
                <a:cs typeface="+mn-cs"/>
                <a:hlinkClick r:id="rId12" tooltip="СУРБД"/>
              </a:rPr>
              <a:t>системами управления реляционными базами данных</a:t>
            </a:r>
            <a:r>
              <a:rPr lang="ru-RU" sz="1200" b="0" i="0" kern="1200" dirty="0">
                <a:solidFill>
                  <a:schemeClr val="tx1"/>
                </a:solidFill>
                <a:latin typeface="+mn-lt"/>
                <a:ea typeface="+mn-ea"/>
                <a:cs typeface="+mn-cs"/>
              </a:rPr>
              <a:t> на Java-платформе, используя </a:t>
            </a:r>
            <a:r>
              <a:rPr lang="ru-RU" sz="1200" b="0" i="0" u="none" strike="noStrike" kern="1200" dirty="0">
                <a:solidFill>
                  <a:schemeClr val="tx1"/>
                </a:solidFill>
                <a:latin typeface="+mn-lt"/>
                <a:ea typeface="+mn-ea"/>
                <a:cs typeface="+mn-cs"/>
                <a:hlinkClick r:id="rId13" tooltip="JDBC"/>
              </a:rPr>
              <a:t>JDBC</a:t>
            </a:r>
            <a:r>
              <a:rPr lang="ru-RU" sz="1200" b="0" i="0" kern="1200" dirty="0">
                <a:solidFill>
                  <a:schemeClr val="tx1"/>
                </a:solidFill>
                <a:latin typeface="+mn-lt"/>
                <a:ea typeface="+mn-ea"/>
                <a:cs typeface="+mn-cs"/>
              </a:rPr>
              <a:t>- и </a:t>
            </a:r>
            <a:r>
              <a:rPr lang="ru-RU" sz="1200" b="0" i="0" u="none" strike="noStrike" kern="1200" dirty="0">
                <a:solidFill>
                  <a:schemeClr val="tx1"/>
                </a:solidFill>
                <a:latin typeface="+mn-lt"/>
                <a:ea typeface="+mn-ea"/>
                <a:cs typeface="+mn-cs"/>
                <a:hlinkClick r:id="rId14" tooltip="ORM"/>
              </a:rPr>
              <a:t>ORM</a:t>
            </a:r>
            <a:r>
              <a:rPr lang="ru-RU" sz="1200" b="0" i="0" kern="1200" dirty="0">
                <a:solidFill>
                  <a:schemeClr val="tx1"/>
                </a:solidFill>
                <a:latin typeface="+mn-lt"/>
                <a:ea typeface="+mn-ea"/>
                <a:cs typeface="+mn-cs"/>
              </a:rPr>
              <a:t>-средства и обеспечивая решения задач, которые повторяются в большом числе </a:t>
            </a:r>
            <a:r>
              <a:rPr lang="ru-RU" sz="1200" b="0" i="0" kern="1200" dirty="0" err="1">
                <a:solidFill>
                  <a:schemeClr val="tx1"/>
                </a:solidFill>
                <a:latin typeface="+mn-lt"/>
                <a:ea typeface="+mn-ea"/>
                <a:cs typeface="+mn-cs"/>
              </a:rPr>
              <a:t>Java-based</a:t>
            </a:r>
            <a:r>
              <a:rPr lang="ru-RU" sz="1200" b="0" i="0" kern="1200" dirty="0">
                <a:solidFill>
                  <a:schemeClr val="tx1"/>
                </a:solidFill>
                <a:latin typeface="+mn-lt"/>
                <a:ea typeface="+mn-ea"/>
                <a:cs typeface="+mn-cs"/>
              </a:rPr>
              <a:t> </a:t>
            </a:r>
            <a:r>
              <a:rPr lang="ru-RU" sz="1200" b="0" i="0" kern="1200" dirty="0" err="1">
                <a:solidFill>
                  <a:schemeClr val="tx1"/>
                </a:solidFill>
                <a:latin typeface="+mn-lt"/>
                <a:ea typeface="+mn-ea"/>
                <a:cs typeface="+mn-cs"/>
              </a:rPr>
              <a:t>environments</a:t>
            </a:r>
            <a:r>
              <a:rPr lang="ru-RU" sz="1200" b="0" i="0" kern="1200" dirty="0">
                <a:solidFill>
                  <a:schemeClr val="tx1"/>
                </a:solidFill>
                <a:latin typeface="+mn-lt"/>
                <a:ea typeface="+mn-ea"/>
                <a:cs typeface="+mn-cs"/>
              </a:rPr>
              <a:t>.</a:t>
            </a:r>
          </a:p>
          <a:p>
            <a:r>
              <a:rPr lang="ru-RU" sz="1200" b="1" i="0" kern="1200" dirty="0">
                <a:solidFill>
                  <a:schemeClr val="tx1"/>
                </a:solidFill>
                <a:latin typeface="+mn-lt"/>
                <a:ea typeface="+mn-ea"/>
                <a:cs typeface="+mn-cs"/>
              </a:rPr>
              <a:t>Фреймворк управления </a:t>
            </a:r>
            <a:r>
              <a:rPr lang="ru-RU" sz="1200" b="1" i="0" u="none" strike="noStrike" kern="1200" dirty="0">
                <a:solidFill>
                  <a:schemeClr val="tx1"/>
                </a:solidFill>
                <a:latin typeface="+mn-lt"/>
                <a:ea typeface="+mn-ea"/>
                <a:cs typeface="+mn-cs"/>
                <a:hlinkClick r:id="rId15" tooltip="Транзакция (информатика)"/>
              </a:rPr>
              <a:t>транзакциями</a:t>
            </a:r>
            <a:r>
              <a:rPr lang="ru-RU" sz="1200" b="0" i="0" kern="1200" dirty="0">
                <a:solidFill>
                  <a:schemeClr val="tx1"/>
                </a:solidFill>
                <a:latin typeface="+mn-lt"/>
                <a:ea typeface="+mn-ea"/>
                <a:cs typeface="+mn-cs"/>
              </a:rPr>
              <a:t>: координация различных </a:t>
            </a:r>
            <a:r>
              <a:rPr lang="ru-RU" sz="1200" b="0" i="0" u="none" strike="noStrike" kern="1200" dirty="0">
                <a:solidFill>
                  <a:schemeClr val="tx1"/>
                </a:solidFill>
                <a:latin typeface="+mn-lt"/>
                <a:ea typeface="+mn-ea"/>
                <a:cs typeface="+mn-cs"/>
                <a:hlinkClick r:id="rId16" tooltip="API"/>
              </a:rPr>
              <a:t>API</a:t>
            </a:r>
            <a:r>
              <a:rPr lang="ru-RU" sz="1200" b="0" i="0" kern="1200" dirty="0">
                <a:solidFill>
                  <a:schemeClr val="tx1"/>
                </a:solidFill>
                <a:latin typeface="+mn-lt"/>
                <a:ea typeface="+mn-ea"/>
                <a:cs typeface="+mn-cs"/>
              </a:rPr>
              <a:t> управления транзакциями и инструментарий настраиваемого управления транзакциями для объектов </a:t>
            </a:r>
            <a:r>
              <a:rPr lang="ru-RU" sz="1200" b="0" i="0" kern="1200" dirty="0" err="1">
                <a:solidFill>
                  <a:schemeClr val="tx1"/>
                </a:solidFill>
                <a:latin typeface="+mn-lt"/>
                <a:ea typeface="+mn-ea"/>
                <a:cs typeface="+mn-cs"/>
              </a:rPr>
              <a:t>Java</a:t>
            </a:r>
            <a:r>
              <a:rPr lang="ru-RU" sz="1200" b="0" i="0" kern="1200" dirty="0">
                <a:solidFill>
                  <a:schemeClr val="tx1"/>
                </a:solidFill>
                <a:latin typeface="+mn-lt"/>
                <a:ea typeface="+mn-ea"/>
                <a:cs typeface="+mn-cs"/>
              </a:rPr>
              <a:t>.</a:t>
            </a:r>
          </a:p>
          <a:p>
            <a:r>
              <a:rPr lang="ru-RU" sz="1200" b="1" i="0" kern="1200" dirty="0">
                <a:solidFill>
                  <a:schemeClr val="tx1"/>
                </a:solidFill>
                <a:latin typeface="+mn-lt"/>
                <a:ea typeface="+mn-ea"/>
                <a:cs typeface="+mn-cs"/>
              </a:rPr>
              <a:t>Фреймворк </a:t>
            </a:r>
            <a:r>
              <a:rPr lang="ru-RU" sz="1200" b="1" i="0" u="none" strike="noStrike" kern="1200" dirty="0">
                <a:solidFill>
                  <a:schemeClr val="tx1"/>
                </a:solidFill>
                <a:latin typeface="+mn-lt"/>
                <a:ea typeface="+mn-ea"/>
                <a:cs typeface="+mn-cs"/>
                <a:hlinkClick r:id="rId17" tooltip="Model-view-controller"/>
              </a:rPr>
              <a:t>MVC</a:t>
            </a:r>
            <a:r>
              <a:rPr lang="ru-RU" sz="1200" b="0" i="0" kern="1200" dirty="0">
                <a:solidFill>
                  <a:schemeClr val="tx1"/>
                </a:solidFill>
                <a:latin typeface="+mn-lt"/>
                <a:ea typeface="+mn-ea"/>
                <a:cs typeface="+mn-cs"/>
              </a:rPr>
              <a:t>: каркас, основанный на </a:t>
            </a:r>
            <a:r>
              <a:rPr lang="ru-RU" sz="1200" b="0" i="0" u="none" strike="noStrike" kern="1200" dirty="0">
                <a:solidFill>
                  <a:schemeClr val="tx1"/>
                </a:solidFill>
                <a:latin typeface="+mn-lt"/>
                <a:ea typeface="+mn-ea"/>
                <a:cs typeface="+mn-cs"/>
                <a:hlinkClick r:id="rId18" tooltip="HTTP"/>
              </a:rPr>
              <a:t>HTTP</a:t>
            </a:r>
            <a:r>
              <a:rPr lang="ru-RU" sz="1200" b="0" i="0" kern="1200" dirty="0">
                <a:solidFill>
                  <a:schemeClr val="tx1"/>
                </a:solidFill>
                <a:latin typeface="+mn-lt"/>
                <a:ea typeface="+mn-ea"/>
                <a:cs typeface="+mn-cs"/>
              </a:rPr>
              <a:t> и </a:t>
            </a:r>
            <a:r>
              <a:rPr lang="ru-RU" sz="1200" b="0" i="0" u="none" strike="noStrike" kern="1200" dirty="0" err="1">
                <a:solidFill>
                  <a:schemeClr val="tx1"/>
                </a:solidFill>
                <a:latin typeface="+mn-lt"/>
                <a:ea typeface="+mn-ea"/>
                <a:cs typeface="+mn-cs"/>
                <a:hlinkClick r:id="rId19" tooltip="Сервлет"/>
              </a:rPr>
              <a:t>сервлетах</a:t>
            </a:r>
            <a:r>
              <a:rPr lang="ru-RU" sz="1200" b="0" i="0" kern="1200" dirty="0">
                <a:solidFill>
                  <a:schemeClr val="tx1"/>
                </a:solidFill>
                <a:latin typeface="+mn-lt"/>
                <a:ea typeface="+mn-ea"/>
                <a:cs typeface="+mn-cs"/>
              </a:rPr>
              <a:t>, предоставляющий множество возможностей для расширения и настройки (</a:t>
            </a:r>
            <a:r>
              <a:rPr lang="ru-RU" sz="1200" b="0" i="1" kern="1200" dirty="0" err="1">
                <a:solidFill>
                  <a:schemeClr val="tx1"/>
                </a:solidFill>
                <a:latin typeface="+mn-lt"/>
                <a:ea typeface="+mn-ea"/>
                <a:cs typeface="+mn-cs"/>
              </a:rPr>
              <a:t>customization</a:t>
            </a:r>
            <a:r>
              <a:rPr lang="ru-RU" sz="1200" b="0" i="0" kern="1200" dirty="0">
                <a:solidFill>
                  <a:schemeClr val="tx1"/>
                </a:solidFill>
                <a:latin typeface="+mn-lt"/>
                <a:ea typeface="+mn-ea"/>
                <a:cs typeface="+mn-cs"/>
              </a:rPr>
              <a:t>).</a:t>
            </a:r>
          </a:p>
          <a:p>
            <a:r>
              <a:rPr lang="ru-RU" sz="1200" b="1" i="0" kern="1200" dirty="0">
                <a:solidFill>
                  <a:schemeClr val="tx1"/>
                </a:solidFill>
                <a:latin typeface="+mn-lt"/>
                <a:ea typeface="+mn-ea"/>
                <a:cs typeface="+mn-cs"/>
              </a:rPr>
              <a:t>Фреймворк удалённого доступа</a:t>
            </a:r>
            <a:r>
              <a:rPr lang="ru-RU" sz="1200" b="0" i="0" kern="1200" dirty="0">
                <a:solidFill>
                  <a:schemeClr val="tx1"/>
                </a:solidFill>
                <a:latin typeface="+mn-lt"/>
                <a:ea typeface="+mn-ea"/>
                <a:cs typeface="+mn-cs"/>
              </a:rPr>
              <a:t>: конфигурируемая передача Java-объектов через сеть в стиле </a:t>
            </a:r>
            <a:r>
              <a:rPr lang="ru-RU" sz="1200" b="0" i="0" u="none" strike="noStrike" kern="1200" dirty="0">
                <a:solidFill>
                  <a:schemeClr val="tx1"/>
                </a:solidFill>
                <a:latin typeface="+mn-lt"/>
                <a:ea typeface="+mn-ea"/>
                <a:cs typeface="+mn-cs"/>
                <a:hlinkClick r:id="rId20" tooltip="Remote procedure call"/>
              </a:rPr>
              <a:t>RPC</a:t>
            </a:r>
            <a:r>
              <a:rPr lang="ru-RU" sz="1200" b="0" i="0" kern="1200" dirty="0">
                <a:solidFill>
                  <a:schemeClr val="tx1"/>
                </a:solidFill>
                <a:latin typeface="+mn-lt"/>
                <a:ea typeface="+mn-ea"/>
                <a:cs typeface="+mn-cs"/>
              </a:rPr>
              <a:t>, поддерживающая </a:t>
            </a:r>
            <a:r>
              <a:rPr lang="ru-RU" sz="1200" b="0" i="0" u="none" strike="noStrike" kern="1200" dirty="0">
                <a:solidFill>
                  <a:schemeClr val="tx1"/>
                </a:solidFill>
                <a:latin typeface="+mn-lt"/>
                <a:ea typeface="+mn-ea"/>
                <a:cs typeface="+mn-cs"/>
                <a:hlinkClick r:id="rId21" tooltip="RMI"/>
              </a:rPr>
              <a:t>RMI</a:t>
            </a:r>
            <a:r>
              <a:rPr lang="ru-RU" sz="1200" b="0" i="0" kern="1200" dirty="0">
                <a:solidFill>
                  <a:schemeClr val="tx1"/>
                </a:solidFill>
                <a:latin typeface="+mn-lt"/>
                <a:ea typeface="+mn-ea"/>
                <a:cs typeface="+mn-cs"/>
              </a:rPr>
              <a:t>, </a:t>
            </a:r>
            <a:r>
              <a:rPr lang="ru-RU" sz="1200" b="0" i="0" u="none" strike="noStrike" kern="1200" dirty="0">
                <a:solidFill>
                  <a:schemeClr val="tx1"/>
                </a:solidFill>
                <a:latin typeface="+mn-lt"/>
                <a:ea typeface="+mn-ea"/>
                <a:cs typeface="+mn-cs"/>
                <a:hlinkClick r:id="rId22" tooltip="CORBA"/>
              </a:rPr>
              <a:t>CORBA</a:t>
            </a:r>
            <a:r>
              <a:rPr lang="ru-RU" sz="1200" b="0" i="0" kern="1200" dirty="0">
                <a:solidFill>
                  <a:schemeClr val="tx1"/>
                </a:solidFill>
                <a:latin typeface="+mn-lt"/>
                <a:ea typeface="+mn-ea"/>
                <a:cs typeface="+mn-cs"/>
              </a:rPr>
              <a:t>, </a:t>
            </a:r>
            <a:r>
              <a:rPr lang="ru-RU" sz="1200" b="0" i="0" u="none" strike="noStrike" kern="1200" dirty="0" err="1">
                <a:solidFill>
                  <a:schemeClr val="tx1"/>
                </a:solidFill>
                <a:latin typeface="+mn-lt"/>
                <a:ea typeface="+mn-ea"/>
                <a:cs typeface="+mn-cs"/>
                <a:hlinkClick r:id="rId18" tooltip="HTTP"/>
              </a:rPr>
              <a:t>HTTP</a:t>
            </a:r>
            <a:r>
              <a:rPr lang="ru-RU" sz="1200" b="0" i="0" kern="1200" dirty="0" err="1">
                <a:solidFill>
                  <a:schemeClr val="tx1"/>
                </a:solidFill>
                <a:latin typeface="+mn-lt"/>
                <a:ea typeface="+mn-ea"/>
                <a:cs typeface="+mn-cs"/>
              </a:rPr>
              <a:t>-based</a:t>
            </a:r>
            <a:r>
              <a:rPr lang="ru-RU" sz="1200" b="0" i="0" kern="1200" dirty="0">
                <a:solidFill>
                  <a:schemeClr val="tx1"/>
                </a:solidFill>
                <a:latin typeface="+mn-lt"/>
                <a:ea typeface="+mn-ea"/>
                <a:cs typeface="+mn-cs"/>
              </a:rPr>
              <a:t> протоколы, включая </a:t>
            </a:r>
            <a:r>
              <a:rPr lang="ru-RU" sz="1200" b="0" i="0" u="none" strike="noStrike" kern="1200" dirty="0">
                <a:solidFill>
                  <a:schemeClr val="tx1"/>
                </a:solidFill>
                <a:latin typeface="+mn-lt"/>
                <a:ea typeface="+mn-ea"/>
                <a:cs typeface="+mn-cs"/>
                <a:hlinkClick r:id="rId23" tooltip="Веб-служба"/>
              </a:rPr>
              <a:t>web-сервисы</a:t>
            </a:r>
            <a:r>
              <a:rPr lang="ru-RU" sz="1200" b="0" i="0" kern="1200" dirty="0">
                <a:solidFill>
                  <a:schemeClr val="tx1"/>
                </a:solidFill>
                <a:latin typeface="+mn-lt"/>
                <a:ea typeface="+mn-ea"/>
                <a:cs typeface="+mn-cs"/>
              </a:rPr>
              <a:t> (</a:t>
            </a:r>
            <a:r>
              <a:rPr lang="ru-RU" sz="1200" b="0" i="0" u="none" strike="noStrike" kern="1200" dirty="0">
                <a:solidFill>
                  <a:schemeClr val="tx1"/>
                </a:solidFill>
                <a:latin typeface="+mn-lt"/>
                <a:ea typeface="+mn-ea"/>
                <a:cs typeface="+mn-cs"/>
                <a:hlinkClick r:id="rId24" tooltip="SOAP"/>
              </a:rPr>
              <a:t>SOAP</a:t>
            </a:r>
            <a:r>
              <a:rPr lang="ru-RU" sz="1200" b="0" i="0" kern="1200" dirty="0">
                <a:solidFill>
                  <a:schemeClr val="tx1"/>
                </a:solidFill>
                <a:latin typeface="+mn-lt"/>
                <a:ea typeface="+mn-ea"/>
                <a:cs typeface="+mn-cs"/>
              </a:rPr>
              <a:t>).</a:t>
            </a:r>
          </a:p>
          <a:p>
            <a:r>
              <a:rPr lang="ru-RU" sz="1200" b="1" i="0" kern="1200" dirty="0">
                <a:solidFill>
                  <a:schemeClr val="tx1"/>
                </a:solidFill>
                <a:latin typeface="+mn-lt"/>
                <a:ea typeface="+mn-ea"/>
                <a:cs typeface="+mn-cs"/>
              </a:rPr>
              <a:t>Фреймворк </a:t>
            </a:r>
            <a:r>
              <a:rPr lang="ru-RU" sz="1200" b="1" i="0" u="none" strike="noStrike" kern="1200" dirty="0">
                <a:solidFill>
                  <a:schemeClr val="tx1"/>
                </a:solidFill>
                <a:latin typeface="+mn-lt"/>
                <a:ea typeface="+mn-ea"/>
                <a:cs typeface="+mn-cs"/>
                <a:hlinkClick r:id="rId25" tooltip="Аутентификация"/>
              </a:rPr>
              <a:t>аутентификации</a:t>
            </a:r>
            <a:r>
              <a:rPr lang="ru-RU" sz="1200" b="1" i="0" kern="1200" dirty="0">
                <a:solidFill>
                  <a:schemeClr val="tx1"/>
                </a:solidFill>
                <a:latin typeface="+mn-lt"/>
                <a:ea typeface="+mn-ea"/>
                <a:cs typeface="+mn-cs"/>
              </a:rPr>
              <a:t> и </a:t>
            </a:r>
            <a:r>
              <a:rPr lang="ru-RU" sz="1200" b="1" i="0" u="none" strike="noStrike" kern="1200" dirty="0">
                <a:solidFill>
                  <a:schemeClr val="tx1"/>
                </a:solidFill>
                <a:latin typeface="+mn-lt"/>
                <a:ea typeface="+mn-ea"/>
                <a:cs typeface="+mn-cs"/>
                <a:hlinkClick r:id="rId26" tooltip="Авторизация"/>
              </a:rPr>
              <a:t>авторизации</a:t>
            </a:r>
            <a:r>
              <a:rPr lang="ru-RU" sz="1200" b="0" i="0" kern="1200" dirty="0">
                <a:solidFill>
                  <a:schemeClr val="tx1"/>
                </a:solidFill>
                <a:latin typeface="+mn-lt"/>
                <a:ea typeface="+mn-ea"/>
                <a:cs typeface="+mn-cs"/>
              </a:rPr>
              <a:t>: конфигурируемый инструментарий процессов аутентификации и авторизации, поддерживающий много популярных и ставших индустриальными стандартами протоколов, инструментов, практик через дочерний проект </a:t>
            </a:r>
            <a:r>
              <a:rPr lang="ru-RU" sz="1200" b="0" i="0" u="none" strike="noStrike" kern="1200" dirty="0" err="1">
                <a:solidFill>
                  <a:schemeClr val="tx1"/>
                </a:solidFill>
                <a:latin typeface="+mn-lt"/>
                <a:ea typeface="+mn-ea"/>
                <a:cs typeface="+mn-cs"/>
                <a:hlinkClick r:id="rId27" tooltip="Spring Security"/>
              </a:rPr>
              <a:t>Spring</a:t>
            </a:r>
            <a:r>
              <a:rPr lang="ru-RU" sz="1200" b="0" i="0" u="none" strike="noStrike" kern="1200" dirty="0">
                <a:solidFill>
                  <a:schemeClr val="tx1"/>
                </a:solidFill>
                <a:latin typeface="+mn-lt"/>
                <a:ea typeface="+mn-ea"/>
                <a:cs typeface="+mn-cs"/>
                <a:hlinkClick r:id="rId27" tooltip="Spring Security"/>
              </a:rPr>
              <a:t> </a:t>
            </a:r>
            <a:r>
              <a:rPr lang="ru-RU" sz="1200" b="0" i="0" u="none" strike="noStrike" kern="1200" dirty="0" err="1">
                <a:solidFill>
                  <a:schemeClr val="tx1"/>
                </a:solidFill>
                <a:latin typeface="+mn-lt"/>
                <a:ea typeface="+mn-ea"/>
                <a:cs typeface="+mn-cs"/>
                <a:hlinkClick r:id="rId27" tooltip="Spring Security"/>
              </a:rPr>
              <a:t>Security</a:t>
            </a:r>
            <a:r>
              <a:rPr lang="ru-RU" sz="1200" b="0" i="0" kern="1200" dirty="0">
                <a:solidFill>
                  <a:schemeClr val="tx1"/>
                </a:solidFill>
                <a:latin typeface="+mn-lt"/>
                <a:ea typeface="+mn-ea"/>
                <a:cs typeface="+mn-cs"/>
              </a:rPr>
              <a:t> (ранее известный как </a:t>
            </a:r>
            <a:r>
              <a:rPr lang="ru-RU" sz="1200" b="0" i="0" u="none" strike="noStrike" kern="1200" dirty="0" err="1">
                <a:solidFill>
                  <a:schemeClr val="tx1"/>
                </a:solidFill>
                <a:latin typeface="+mn-lt"/>
                <a:ea typeface="+mn-ea"/>
                <a:cs typeface="+mn-cs"/>
                <a:hlinkClick r:id="rId28" tooltip="Acegi"/>
              </a:rPr>
              <a:t>Acegi</a:t>
            </a:r>
            <a:r>
              <a:rPr lang="ru-RU" sz="1200" b="0" i="0" kern="1200" dirty="0">
                <a:solidFill>
                  <a:schemeClr val="tx1"/>
                </a:solidFill>
                <a:latin typeface="+mn-lt"/>
                <a:ea typeface="+mn-ea"/>
                <a:cs typeface="+mn-cs"/>
              </a:rPr>
              <a:t>).</a:t>
            </a:r>
          </a:p>
          <a:p>
            <a:r>
              <a:rPr lang="ru-RU" sz="1200" b="1" i="0" kern="1200" dirty="0">
                <a:solidFill>
                  <a:schemeClr val="tx1"/>
                </a:solidFill>
                <a:latin typeface="+mn-lt"/>
                <a:ea typeface="+mn-ea"/>
                <a:cs typeface="+mn-cs"/>
              </a:rPr>
              <a:t>Фреймворк удалённого управления</a:t>
            </a:r>
            <a:r>
              <a:rPr lang="ru-RU" sz="1200" b="0" i="0" kern="1200" dirty="0">
                <a:solidFill>
                  <a:schemeClr val="tx1"/>
                </a:solidFill>
                <a:latin typeface="+mn-lt"/>
                <a:ea typeface="+mn-ea"/>
                <a:cs typeface="+mn-cs"/>
              </a:rPr>
              <a:t>: конфигурируемое представление и управление Java-объектами для локальной или удалённой конфигурации с </a:t>
            </a:r>
            <a:r>
              <a:rPr lang="ru-RU" sz="1200" b="0" i="0" kern="1200" dirty="0" err="1">
                <a:solidFill>
                  <a:schemeClr val="tx1"/>
                </a:solidFill>
                <a:latin typeface="+mn-lt"/>
                <a:ea typeface="+mn-ea"/>
                <a:cs typeface="+mn-cs"/>
              </a:rPr>
              <a:t>помощью</a:t>
            </a:r>
            <a:r>
              <a:rPr lang="ru-RU" sz="1200" b="0" i="0" u="none" strike="noStrike" kern="1200" dirty="0" err="1">
                <a:solidFill>
                  <a:schemeClr val="tx1"/>
                </a:solidFill>
                <a:latin typeface="+mn-lt"/>
                <a:ea typeface="+mn-ea"/>
                <a:cs typeface="+mn-cs"/>
                <a:hlinkClick r:id="rId29" tooltip="JMX"/>
              </a:rPr>
              <a:t>JMX</a:t>
            </a:r>
            <a:r>
              <a:rPr lang="ru-RU" sz="1200" b="0" i="0" kern="1200" dirty="0">
                <a:solidFill>
                  <a:schemeClr val="tx1"/>
                </a:solidFill>
                <a:latin typeface="+mn-lt"/>
                <a:ea typeface="+mn-ea"/>
                <a:cs typeface="+mn-cs"/>
              </a:rPr>
              <a:t>.</a:t>
            </a:r>
          </a:p>
          <a:p>
            <a:r>
              <a:rPr lang="ru-RU" sz="1200" b="1" i="0" kern="1200" dirty="0">
                <a:solidFill>
                  <a:schemeClr val="tx1"/>
                </a:solidFill>
                <a:latin typeface="+mn-lt"/>
                <a:ea typeface="+mn-ea"/>
                <a:cs typeface="+mn-cs"/>
              </a:rPr>
              <a:t>Фреймворк работы с сообщениями</a:t>
            </a:r>
            <a:r>
              <a:rPr lang="ru-RU" sz="1200" b="0" i="0" kern="1200" dirty="0">
                <a:solidFill>
                  <a:schemeClr val="tx1"/>
                </a:solidFill>
                <a:latin typeface="+mn-lt"/>
                <a:ea typeface="+mn-ea"/>
                <a:cs typeface="+mn-cs"/>
              </a:rPr>
              <a:t>: конфигурируемая регистрация объектов-слушателей сообщений для прозрачной обработки сообщений из </a:t>
            </a:r>
            <a:r>
              <a:rPr lang="ru-RU" sz="1200" b="0" i="0" u="none" strike="noStrike" kern="1200" dirty="0">
                <a:solidFill>
                  <a:schemeClr val="tx1"/>
                </a:solidFill>
                <a:latin typeface="+mn-lt"/>
                <a:ea typeface="+mn-ea"/>
                <a:cs typeface="+mn-cs"/>
                <a:hlinkClick r:id="rId30" tooltip="Очередь сообщений (страница отсутствует)"/>
              </a:rPr>
              <a:t>очереди сообщений</a:t>
            </a:r>
            <a:r>
              <a:rPr lang="ru-RU" sz="1200" b="0" i="0" kern="1200" dirty="0">
                <a:solidFill>
                  <a:schemeClr val="tx1"/>
                </a:solidFill>
                <a:latin typeface="+mn-lt"/>
                <a:ea typeface="+mn-ea"/>
                <a:cs typeface="+mn-cs"/>
              </a:rPr>
              <a:t> с помощью </a:t>
            </a:r>
            <a:r>
              <a:rPr lang="ru-RU" sz="1200" b="0" i="0" u="none" strike="noStrike" kern="1200" dirty="0">
                <a:solidFill>
                  <a:schemeClr val="tx1"/>
                </a:solidFill>
                <a:latin typeface="+mn-lt"/>
                <a:ea typeface="+mn-ea"/>
                <a:cs typeface="+mn-cs"/>
                <a:hlinkClick r:id="rId31" tooltip="Java Message Service"/>
              </a:rPr>
              <a:t>JMS</a:t>
            </a:r>
            <a:r>
              <a:rPr lang="ru-RU" sz="1200" b="0" i="0" kern="1200" dirty="0">
                <a:solidFill>
                  <a:schemeClr val="tx1"/>
                </a:solidFill>
                <a:latin typeface="+mn-lt"/>
                <a:ea typeface="+mn-ea"/>
                <a:cs typeface="+mn-cs"/>
              </a:rPr>
              <a:t>, улучшенная отправка сообщений по стандарту JMS API.</a:t>
            </a:r>
          </a:p>
          <a:p>
            <a:r>
              <a:rPr lang="ru-RU" sz="1200" b="1" i="0" u="none" strike="noStrike" kern="1200" dirty="0">
                <a:solidFill>
                  <a:schemeClr val="tx1"/>
                </a:solidFill>
                <a:latin typeface="+mn-lt"/>
                <a:ea typeface="+mn-ea"/>
                <a:cs typeface="+mn-cs"/>
                <a:hlinkClick r:id="rId32" tooltip="Тестирование программного обеспечения"/>
              </a:rPr>
              <a:t>Тестирование</a:t>
            </a:r>
            <a:r>
              <a:rPr lang="ru-RU" sz="1200" b="0" i="0" kern="1200" dirty="0">
                <a:solidFill>
                  <a:schemeClr val="tx1"/>
                </a:solidFill>
                <a:latin typeface="+mn-lt"/>
                <a:ea typeface="+mn-ea"/>
                <a:cs typeface="+mn-cs"/>
              </a:rPr>
              <a:t>: каркас, поддерживающий классы для написания модульных и интеграционных тестов.</a:t>
            </a:r>
          </a:p>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77</a:t>
            </a:fld>
            <a:endParaRPr lang="en-US"/>
          </a:p>
        </p:txBody>
      </p:sp>
    </p:spTree>
    <p:extLst>
      <p:ext uri="{BB962C8B-B14F-4D97-AF65-F5344CB8AC3E}">
        <p14:creationId xmlns:p14="http://schemas.microsoft.com/office/powerpoint/2010/main" val="2059718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names of these methods clearly indicate which HTTP method they invoke, while the second part of the name indicates what is returned. For instance, </a:t>
            </a:r>
            <a:r>
              <a:rPr lang="en-US" dirty="0" err="1"/>
              <a:t>getForObject</a:t>
            </a:r>
            <a:r>
              <a:rPr lang="en-US" dirty="0"/>
              <a:t>() will perform a GET, convert the HTTP response into an object type of your choice, and returns that object. </a:t>
            </a:r>
            <a:r>
              <a:rPr lang="en-US" dirty="0" err="1"/>
              <a:t>postForLocation</a:t>
            </a:r>
            <a:r>
              <a:rPr lang="en-US" dirty="0"/>
              <a:t> will do a POST, converting the given object into a HTTP request, and returns the response HTTP Location header where the newly created object can be found. As you can see, these methods try to enforce REST best practices.</a:t>
            </a:r>
          </a:p>
        </p:txBody>
      </p:sp>
      <p:sp>
        <p:nvSpPr>
          <p:cNvPr id="4" name="Slide Number Placeholder 3"/>
          <p:cNvSpPr>
            <a:spLocks noGrp="1"/>
          </p:cNvSpPr>
          <p:nvPr>
            <p:ph type="sldNum" sz="quarter" idx="10"/>
          </p:nvPr>
        </p:nvSpPr>
        <p:spPr/>
        <p:txBody>
          <a:bodyPr/>
          <a:lstStyle/>
          <a:p>
            <a:fld id="{7AE90029-A909-AD4E-9775-A0D64990AD22}" type="slidenum">
              <a:rPr lang="en-US" smtClean="0"/>
              <a:pPr/>
              <a:t>80</a:t>
            </a:fld>
            <a:endParaRPr lang="en-US"/>
          </a:p>
        </p:txBody>
      </p:sp>
    </p:spTree>
    <p:extLst>
      <p:ext uri="{BB962C8B-B14F-4D97-AF65-F5344CB8AC3E}">
        <p14:creationId xmlns:p14="http://schemas.microsoft.com/office/powerpoint/2010/main" val="1986698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methods takes a URI as first argument. That URI can be a </a:t>
            </a:r>
            <a:r>
              <a:rPr lang="en-US" dirty="0">
                <a:hlinkClick r:id="rId3"/>
              </a:rPr>
              <a:t>URI template</a:t>
            </a:r>
            <a:r>
              <a:rPr lang="en-US" dirty="0"/>
              <a:t>, and variables can be used to expand the template to a normal URI. The template variables can be passed in two forms: as a String variable arguments array, or as a Map&lt;String, String&gt;. The string </a:t>
            </a:r>
            <a:r>
              <a:rPr lang="en-US" dirty="0" err="1"/>
              <a:t>varargs</a:t>
            </a:r>
            <a:r>
              <a:rPr lang="en-US" dirty="0"/>
              <a:t> variant expands the given template variables in order, so that … will perform a GET on </a:t>
            </a:r>
            <a:r>
              <a:rPr lang="en-US" dirty="0">
                <a:hlinkClick r:id="rId4"/>
              </a:rPr>
              <a:t>http://example.com/hotels/42/bookings/21</a:t>
            </a:r>
            <a:r>
              <a:rPr lang="en-US" dirty="0"/>
              <a:t>. The map variant expands the template based on variable name, and is therefore more useful when using many variables, or when a single variable is used multiple times. For example: …</a:t>
            </a:r>
          </a:p>
        </p:txBody>
      </p:sp>
      <p:sp>
        <p:nvSpPr>
          <p:cNvPr id="4" name="Slide Number Placeholder 3"/>
          <p:cNvSpPr>
            <a:spLocks noGrp="1"/>
          </p:cNvSpPr>
          <p:nvPr>
            <p:ph type="sldNum" sz="quarter" idx="10"/>
          </p:nvPr>
        </p:nvSpPr>
        <p:spPr/>
        <p:txBody>
          <a:bodyPr/>
          <a:lstStyle/>
          <a:p>
            <a:fld id="{7AE90029-A909-AD4E-9775-A0D64990AD22}" type="slidenum">
              <a:rPr lang="en-US" smtClean="0"/>
              <a:pPr/>
              <a:t>81</a:t>
            </a:fld>
            <a:endParaRPr lang="en-US"/>
          </a:p>
        </p:txBody>
      </p:sp>
    </p:spTree>
    <p:extLst>
      <p:ext uri="{BB962C8B-B14F-4D97-AF65-F5344CB8AC3E}">
        <p14:creationId xmlns:p14="http://schemas.microsoft.com/office/powerpoint/2010/main" val="3321993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Пример:</a:t>
            </a:r>
          </a:p>
          <a:p>
            <a:r>
              <a:rPr lang="ru-RU" dirty="0"/>
              <a:t>Ресурс-ориентированный</a:t>
            </a:r>
            <a:r>
              <a:rPr lang="ru-RU" baseline="0" dirty="0"/>
              <a:t> – Сайт для мерседеса – нам нужно получать информацию о машинах, администратор может добавить какие-то новые машины, редактировать существующие или удалять их.</a:t>
            </a:r>
          </a:p>
          <a:p>
            <a:endParaRPr lang="ru-RU" baseline="0" dirty="0"/>
          </a:p>
          <a:p>
            <a:r>
              <a:rPr lang="ru-RU" baseline="0" dirty="0"/>
              <a:t>А вот другой пример:</a:t>
            </a:r>
          </a:p>
          <a:p>
            <a:r>
              <a:rPr lang="ru-RU" baseline="0" dirty="0"/>
              <a:t>Нам нужно написать приложение, которое будет позволять нам работать со складом медикаментов. Тут уже сложнее – передавая новую продукцию нужно проверять, нужен ли этот продукт, хватит ли места на складе, чтобы поставить эту продукцию, подходить ли нам срок этой продукции и т.д. - </a:t>
            </a:r>
            <a:r>
              <a:rPr lang="ru-RU" dirty="0"/>
              <a:t>Лишь после этого клиенту приходит ответ об успешности операции. Здесь явно прослеживается ориентация на операции, имеются повышенные требования к безопасности и устойчивости приложения, поэтому целесообразно использовать SOAP,</a:t>
            </a:r>
            <a:r>
              <a:rPr lang="ru-RU" baseline="0" dirty="0"/>
              <a:t> транзакции, сложная логика.</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83</a:t>
            </a:fld>
            <a:endParaRPr lang="en-US"/>
          </a:p>
        </p:txBody>
      </p:sp>
    </p:spTree>
    <p:extLst>
      <p:ext uri="{BB962C8B-B14F-4D97-AF65-F5344CB8AC3E}">
        <p14:creationId xmlns:p14="http://schemas.microsoft.com/office/powerpoint/2010/main" val="3376745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9</a:t>
            </a:fld>
            <a:endParaRPr lang="en-US"/>
          </a:p>
        </p:txBody>
      </p:sp>
    </p:spTree>
    <p:extLst>
      <p:ext uri="{BB962C8B-B14F-4D97-AF65-F5344CB8AC3E}">
        <p14:creationId xmlns:p14="http://schemas.microsoft.com/office/powerpoint/2010/main" val="306921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55000" lnSpcReduction="20000"/>
          </a:bodyPr>
          <a:lstStyle/>
          <a:p>
            <a:pPr marL="0" indent="0">
              <a:buFont typeface="Arial" pitchFamily="34" charset="0"/>
              <a:buNone/>
            </a:pPr>
            <a:r>
              <a:rPr lang="en-US" i="1" baseline="0" dirty="0"/>
              <a:t>Paraphrased from Wikipedia:</a:t>
            </a:r>
          </a:p>
          <a:p>
            <a:r>
              <a:rPr lang="en-US" sz="1200" b="0" i="0" kern="1200" dirty="0">
                <a:solidFill>
                  <a:schemeClr val="tx1"/>
                </a:solidFill>
                <a:effectLst/>
                <a:latin typeface="+mn-lt"/>
                <a:ea typeface="+mn-ea"/>
                <a:cs typeface="+mn-cs"/>
              </a:rPr>
              <a:t>The REST architectural style describes six constraints applied to the architecture:</a:t>
            </a:r>
          </a:p>
          <a:p>
            <a:pPr marL="228600" lvl="0" indent="-228600">
              <a:buFont typeface="+mj-lt"/>
              <a:buAutoNum type="arabicPeriod"/>
            </a:pPr>
            <a:r>
              <a:rPr lang="en-US" sz="1200" b="1" i="0" u="none" strike="noStrike" kern="1200" dirty="0">
                <a:solidFill>
                  <a:schemeClr val="tx1"/>
                </a:solidFill>
                <a:effectLst/>
                <a:latin typeface="+mn-lt"/>
                <a:ea typeface="+mn-ea"/>
                <a:cs typeface="+mn-cs"/>
              </a:rPr>
              <a:t>Uniform interface</a:t>
            </a:r>
          </a:p>
          <a:p>
            <a:pPr marL="685800" lvl="1" indent="-228600">
              <a:buFont typeface="Arial" pitchFamily="34" charset="0"/>
              <a:buChar char="•"/>
            </a:pPr>
            <a:r>
              <a:rPr lang="en-US" sz="1200" b="0" i="0" kern="1200" dirty="0">
                <a:solidFill>
                  <a:schemeClr val="tx1"/>
                </a:solidFill>
                <a:effectLst/>
                <a:latin typeface="+mn-lt"/>
                <a:ea typeface="+mn-ea"/>
                <a:cs typeface="+mn-cs"/>
              </a:rPr>
              <a:t>This is the API of the web service, describing</a:t>
            </a:r>
            <a:r>
              <a:rPr lang="en-US" sz="1200" b="0" i="0" kern="1200" baseline="0" dirty="0">
                <a:solidFill>
                  <a:schemeClr val="tx1"/>
                </a:solidFill>
                <a:effectLst/>
                <a:latin typeface="+mn-lt"/>
                <a:ea typeface="+mn-ea"/>
                <a:cs typeface="+mn-cs"/>
              </a:rPr>
              <a:t> operations and data structures.</a:t>
            </a:r>
            <a:endParaRPr lang="en-US" sz="1200" b="0" i="0" kern="1200" dirty="0">
              <a:solidFill>
                <a:schemeClr val="tx1"/>
              </a:solidFill>
              <a:effectLst/>
              <a:latin typeface="+mn-lt"/>
              <a:ea typeface="+mn-ea"/>
              <a:cs typeface="+mn-cs"/>
            </a:endParaRPr>
          </a:p>
          <a:p>
            <a:pPr marL="685800" lvl="1" indent="-228600">
              <a:buFont typeface="Arial" pitchFamily="34" charset="0"/>
              <a:buChar char="•"/>
            </a:pPr>
            <a:r>
              <a:rPr lang="en-US" sz="1200" b="0" i="0" kern="1200" dirty="0">
                <a:solidFill>
                  <a:schemeClr val="tx1"/>
                </a:solidFill>
                <a:effectLst/>
                <a:latin typeface="+mn-lt"/>
                <a:ea typeface="+mn-ea"/>
                <a:cs typeface="+mn-cs"/>
              </a:rPr>
              <a:t>It simplifies and decouples the architecture of both client and server, enabling each to evolve independently.</a:t>
            </a:r>
          </a:p>
          <a:p>
            <a:pPr marL="228600" indent="-228600">
              <a:buFont typeface="+mj-lt"/>
              <a:buAutoNum type="arabicPeriod"/>
            </a:pPr>
            <a:r>
              <a:rPr lang="en-US" sz="1200" b="1" i="0" u="none" strike="noStrike" kern="1200" dirty="0">
                <a:solidFill>
                  <a:schemeClr val="tx1"/>
                </a:solidFill>
                <a:effectLst/>
                <a:latin typeface="+mn-lt"/>
                <a:ea typeface="+mn-ea"/>
                <a:cs typeface="+mn-cs"/>
              </a:rPr>
              <a:t>Client–server decoupling</a:t>
            </a:r>
          </a:p>
          <a:p>
            <a:pPr marL="457200" lvl="1" indent="0">
              <a:buFont typeface="Arial" pitchFamily="34" charset="0"/>
              <a:buNone/>
            </a:pPr>
            <a:r>
              <a:rPr lang="en-US" sz="1200" b="0" i="0" kern="1200" dirty="0">
                <a:solidFill>
                  <a:schemeClr val="tx1"/>
                </a:solidFill>
                <a:effectLst/>
                <a:latin typeface="+mn-lt"/>
                <a:ea typeface="+mn-ea"/>
                <a:cs typeface="+mn-cs"/>
              </a:rPr>
              <a:t>Clients are separated from servers by a </a:t>
            </a:r>
            <a:r>
              <a:rPr lang="en-US" sz="1200" b="0" i="1" kern="1200" dirty="0">
                <a:solidFill>
                  <a:schemeClr val="tx1"/>
                </a:solidFill>
                <a:effectLst/>
                <a:latin typeface="+mn-lt"/>
                <a:ea typeface="+mn-ea"/>
                <a:cs typeface="+mn-cs"/>
              </a:rPr>
              <a:t>uniform interface</a:t>
            </a:r>
            <a:r>
              <a:rPr lang="en-US" sz="1200" b="0" i="0" kern="1200" dirty="0">
                <a:solidFill>
                  <a:schemeClr val="tx1"/>
                </a:solidFill>
                <a:effectLst/>
                <a:latin typeface="+mn-lt"/>
                <a:ea typeface="+mn-ea"/>
                <a:cs typeface="+mn-cs"/>
              </a:rPr>
              <a:t>.</a:t>
            </a:r>
          </a:p>
          <a:p>
            <a:pPr marL="1143000" lvl="2" indent="-228600">
              <a:buFont typeface="Arial" pitchFamily="34" charset="0"/>
              <a:buChar char="•"/>
            </a:pPr>
            <a:r>
              <a:rPr lang="en-US" sz="1200" b="0" i="0" kern="1200" dirty="0">
                <a:solidFill>
                  <a:schemeClr val="tx1"/>
                </a:solidFill>
                <a:effectLst/>
                <a:latin typeface="+mn-lt"/>
                <a:ea typeface="+mn-ea"/>
                <a:cs typeface="+mn-cs"/>
              </a:rPr>
              <a:t>For portability,</a:t>
            </a:r>
            <a:r>
              <a:rPr lang="en-US" sz="1200" b="0" i="0" kern="1200" baseline="0" dirty="0">
                <a:solidFill>
                  <a:schemeClr val="tx1"/>
                </a:solidFill>
                <a:effectLst/>
                <a:latin typeface="+mn-lt"/>
                <a:ea typeface="+mn-ea"/>
                <a:cs typeface="+mn-cs"/>
              </a:rPr>
              <a:t> c</a:t>
            </a:r>
            <a:r>
              <a:rPr lang="en-US" sz="1200" b="0" i="0" kern="1200" dirty="0">
                <a:solidFill>
                  <a:schemeClr val="tx1"/>
                </a:solidFill>
                <a:effectLst/>
                <a:latin typeface="+mn-lt"/>
                <a:ea typeface="+mn-ea"/>
                <a:cs typeface="+mn-cs"/>
              </a:rPr>
              <a:t>lients must not concern</a:t>
            </a:r>
            <a:r>
              <a:rPr lang="en-US" sz="1200" b="0" i="0" kern="1200" baseline="0" dirty="0">
                <a:solidFill>
                  <a:schemeClr val="tx1"/>
                </a:solidFill>
                <a:effectLst/>
                <a:latin typeface="+mn-lt"/>
                <a:ea typeface="+mn-ea"/>
                <a:cs typeface="+mn-cs"/>
              </a:rPr>
              <a:t> themselves</a:t>
            </a:r>
            <a:r>
              <a:rPr lang="en-US" sz="1200" b="0" i="0" kern="1200" dirty="0">
                <a:solidFill>
                  <a:schemeClr val="tx1"/>
                </a:solidFill>
                <a:effectLst/>
                <a:latin typeface="+mn-lt"/>
                <a:ea typeface="+mn-ea"/>
                <a:cs typeface="+mn-cs"/>
              </a:rPr>
              <a:t> with data storage.</a:t>
            </a:r>
          </a:p>
          <a:p>
            <a:pPr marL="1143000" lvl="2" indent="-228600">
              <a:buFont typeface="Arial" pitchFamily="34" charset="0"/>
              <a:buChar char="•"/>
            </a:pPr>
            <a:r>
              <a:rPr lang="en-US" sz="1200" b="0" i="0" kern="1200" dirty="0">
                <a:solidFill>
                  <a:schemeClr val="tx1"/>
                </a:solidFill>
                <a:effectLst/>
                <a:latin typeface="+mn-lt"/>
                <a:ea typeface="+mn-ea"/>
                <a:cs typeface="+mn-cs"/>
              </a:rPr>
              <a:t>For simplicity and scalability,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servers must not concern</a:t>
            </a:r>
            <a:r>
              <a:rPr lang="en-US" sz="1200" b="0" i="0" kern="1200" baseline="0" dirty="0">
                <a:solidFill>
                  <a:schemeClr val="tx1"/>
                </a:solidFill>
                <a:effectLst/>
                <a:latin typeface="+mn-lt"/>
                <a:ea typeface="+mn-ea"/>
                <a:cs typeface="+mn-cs"/>
              </a:rPr>
              <a:t> themselves</a:t>
            </a:r>
            <a:r>
              <a:rPr lang="en-US" sz="1200" b="0" i="0" kern="1200" dirty="0">
                <a:solidFill>
                  <a:schemeClr val="tx1"/>
                </a:solidFill>
                <a:effectLst/>
                <a:latin typeface="+mn-lt"/>
                <a:ea typeface="+mn-ea"/>
                <a:cs typeface="+mn-cs"/>
              </a:rPr>
              <a:t> with the UI or user state.</a:t>
            </a:r>
          </a:p>
          <a:p>
            <a:pPr marL="1143000" lvl="2" indent="-228600">
              <a:buFont typeface="Arial" pitchFamily="34" charset="0"/>
              <a:buChar char="•"/>
            </a:pPr>
            <a:r>
              <a:rPr lang="en-US" sz="1200" b="0" i="0" kern="1200" dirty="0">
                <a:solidFill>
                  <a:schemeClr val="tx1"/>
                </a:solidFill>
                <a:effectLst/>
                <a:latin typeface="+mn-lt"/>
                <a:ea typeface="+mn-ea"/>
                <a:cs typeface="+mn-cs"/>
              </a:rPr>
              <a:t>Servers and clients may be replaced and developed independently, as long as the interface is not altered.</a:t>
            </a:r>
          </a:p>
          <a:p>
            <a:pPr marL="228600" lvl="0" indent="-228600">
              <a:buFont typeface="+mj-lt"/>
              <a:buAutoNum type="arabicPeriod"/>
            </a:pPr>
            <a:r>
              <a:rPr lang="en-US" sz="1200" b="1" i="0" u="none" strike="noStrike" kern="1200" dirty="0">
                <a:solidFill>
                  <a:schemeClr val="tx1"/>
                </a:solidFill>
                <a:effectLst/>
                <a:latin typeface="+mn-lt"/>
                <a:ea typeface="+mn-ea"/>
                <a:cs typeface="+mn-cs"/>
              </a:rPr>
              <a:t>Stateless</a:t>
            </a:r>
          </a:p>
          <a:p>
            <a:pPr marL="685800" lvl="1" indent="-228600">
              <a:buFont typeface="Arial" pitchFamily="34" charset="0"/>
              <a:buChar char="•"/>
            </a:pPr>
            <a:r>
              <a:rPr lang="en-US" sz="1200" b="0" i="0" kern="1200" dirty="0">
                <a:solidFill>
                  <a:schemeClr val="tx1"/>
                </a:solidFill>
                <a:effectLst/>
                <a:latin typeface="+mn-lt"/>
                <a:ea typeface="+mn-ea"/>
                <a:cs typeface="+mn-cs"/>
              </a:rPr>
              <a:t>No client context should be store on the server between requests.</a:t>
            </a:r>
          </a:p>
          <a:p>
            <a:pPr marL="685800" lvl="1" indent="-228600">
              <a:buFont typeface="Arial" pitchFamily="34" charset="0"/>
              <a:buChar char="•"/>
            </a:pPr>
            <a:r>
              <a:rPr lang="en-US" sz="1200" b="0" i="0" kern="1200" dirty="0">
                <a:solidFill>
                  <a:schemeClr val="tx1"/>
                </a:solidFill>
                <a:effectLst/>
                <a:latin typeface="+mn-lt"/>
                <a:ea typeface="+mn-ea"/>
                <a:cs typeface="+mn-cs"/>
              </a:rPr>
              <a:t>Each request contains all of the information necessary to service the request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session state is held in the client.</a:t>
            </a:r>
          </a:p>
          <a:p>
            <a:pPr marL="685800" lvl="1" indent="-228600">
              <a:buFont typeface="Arial" pitchFamily="34" charset="0"/>
              <a:buChar char="•"/>
            </a:pPr>
            <a:r>
              <a:rPr lang="en-US" sz="1200" b="0" i="0" kern="1200" dirty="0">
                <a:solidFill>
                  <a:schemeClr val="tx1"/>
                </a:solidFill>
                <a:effectLst/>
                <a:latin typeface="+mn-lt"/>
                <a:ea typeface="+mn-ea"/>
                <a:cs typeface="+mn-cs"/>
              </a:rPr>
              <a:t>The server can be </a:t>
            </a:r>
            <a:r>
              <a:rPr lang="en-US" sz="1200" b="0" i="0" u="none" strike="noStrike" kern="1200" dirty="0" err="1">
                <a:solidFill>
                  <a:schemeClr val="tx1"/>
                </a:solidFill>
                <a:effectLst/>
                <a:latin typeface="+mn-lt"/>
                <a:ea typeface="+mn-ea"/>
                <a:cs typeface="+mn-cs"/>
              </a:rPr>
              <a:t>stateful</a:t>
            </a:r>
            <a:r>
              <a:rPr lang="en-US" sz="1200" b="0" i="0" kern="1200" dirty="0">
                <a:solidFill>
                  <a:schemeClr val="tx1"/>
                </a:solidFill>
                <a:effectLst/>
                <a:latin typeface="+mn-lt"/>
                <a:ea typeface="+mn-ea"/>
                <a:cs typeface="+mn-cs"/>
              </a:rPr>
              <a:t>, but server-side state must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be addressable by URL as a resource.</a:t>
            </a:r>
          </a:p>
          <a:p>
            <a:pPr marL="685800" lvl="1" indent="-228600">
              <a:buFont typeface="Arial" pitchFamily="34" charset="0"/>
              <a:buChar char="•"/>
            </a:pPr>
            <a:r>
              <a:rPr lang="en-US" sz="1200" b="0" i="0" kern="1200" dirty="0">
                <a:solidFill>
                  <a:schemeClr val="tx1"/>
                </a:solidFill>
                <a:effectLst/>
                <a:latin typeface="+mn-lt"/>
                <a:ea typeface="+mn-ea"/>
                <a:cs typeface="+mn-cs"/>
              </a:rPr>
              <a:t>This makes servers:</a:t>
            </a:r>
          </a:p>
          <a:p>
            <a:pPr marL="1143000" marR="0" lvl="2" indent="-228600" algn="l" defTabSz="914400" rtl="0" eaLnBrk="1" fontAlgn="base" latinLnBrk="0" hangingPunct="1">
              <a:lnSpc>
                <a:spcPct val="100000"/>
              </a:lnSpc>
              <a:spcBef>
                <a:spcPct val="30000"/>
              </a:spcBef>
              <a:spcAft>
                <a:spcPct val="0"/>
              </a:spcAft>
              <a:buClrTx/>
              <a:buSzTx/>
              <a:buFont typeface="Calibri" pitchFamily="34" charset="0"/>
              <a:buChar char="‐"/>
              <a:tabLst/>
              <a:defRPr/>
            </a:pPr>
            <a:r>
              <a:rPr lang="en-US" sz="1200" b="0" i="0" kern="1200" dirty="0">
                <a:solidFill>
                  <a:schemeClr val="tx1"/>
                </a:solidFill>
                <a:effectLst/>
                <a:latin typeface="+mn-lt"/>
                <a:ea typeface="+mn-ea"/>
                <a:cs typeface="+mn-cs"/>
              </a:rPr>
              <a:t>More scalable.</a:t>
            </a:r>
          </a:p>
          <a:p>
            <a:pPr marL="1143000" lvl="2" indent="-228600">
              <a:buFont typeface="Calibri" pitchFamily="34" charset="0"/>
              <a:buChar char="‐"/>
            </a:pPr>
            <a:r>
              <a:rPr lang="en-US" sz="1200" b="0" i="0" u="none" strike="noStrike" kern="1200" dirty="0">
                <a:solidFill>
                  <a:schemeClr val="tx1"/>
                </a:solidFill>
                <a:effectLst/>
                <a:latin typeface="+mn-lt"/>
                <a:ea typeface="+mn-ea"/>
                <a:cs typeface="+mn-cs"/>
              </a:rPr>
              <a:t>More visible for monitoring.</a:t>
            </a:r>
          </a:p>
          <a:p>
            <a:pPr marL="1143000" lvl="2" indent="-228600">
              <a:buFont typeface="Calibri" pitchFamily="34" charset="0"/>
              <a:buChar char="‐"/>
            </a:pPr>
            <a:r>
              <a:rPr lang="en-US" sz="1200" b="0" i="0" u="none" strike="noStrike" kern="1200" dirty="0">
                <a:solidFill>
                  <a:schemeClr val="tx1"/>
                </a:solidFill>
                <a:effectLst/>
                <a:latin typeface="+mn-lt"/>
                <a:ea typeface="+mn-ea"/>
                <a:cs typeface="+mn-cs"/>
              </a:rPr>
              <a:t>More reliable</a:t>
            </a:r>
            <a:r>
              <a:rPr lang="en-US" sz="1200" b="0" i="0" kern="1200" dirty="0">
                <a:solidFill>
                  <a:schemeClr val="tx1"/>
                </a:solidFill>
                <a:effectLst/>
                <a:latin typeface="+mn-lt"/>
                <a:ea typeface="+mn-ea"/>
                <a:cs typeface="+mn-cs"/>
              </a:rPr>
              <a:t> in the event of partial network failures</a:t>
            </a:r>
          </a:p>
          <a:p>
            <a:pPr marL="228600" lvl="0" indent="-228600">
              <a:buFont typeface="+mj-lt"/>
              <a:buAutoNum type="arabicPeriod"/>
            </a:pPr>
            <a:r>
              <a:rPr lang="en-US" sz="1200" b="1" i="0" u="none" strike="noStrike" kern="1200" dirty="0">
                <a:solidFill>
                  <a:schemeClr val="tx1"/>
                </a:solidFill>
                <a:effectLst/>
                <a:latin typeface="+mn-lt"/>
                <a:ea typeface="+mn-ea"/>
                <a:cs typeface="+mn-cs"/>
              </a:rPr>
              <a:t>Cacheable</a:t>
            </a:r>
          </a:p>
          <a:p>
            <a:pPr marL="685800" lvl="1" indent="-228600">
              <a:buFont typeface="Arial" pitchFamily="34" charset="0"/>
              <a:buChar char="•"/>
            </a:pPr>
            <a:r>
              <a:rPr lang="en-US" sz="1200" b="0" i="0" kern="1200" dirty="0">
                <a:solidFill>
                  <a:schemeClr val="tx1"/>
                </a:solidFill>
                <a:effectLst/>
                <a:latin typeface="+mn-lt"/>
                <a:ea typeface="+mn-ea"/>
                <a:cs typeface="+mn-cs"/>
              </a:rPr>
              <a:t>Clients may cache responses,</a:t>
            </a:r>
            <a:r>
              <a:rPr lang="en-US" sz="1200" b="0" i="0" kern="1200" baseline="0" dirty="0">
                <a:solidFill>
                  <a:schemeClr val="tx1"/>
                </a:solidFill>
                <a:effectLst/>
                <a:latin typeface="+mn-lt"/>
                <a:ea typeface="+mn-ea"/>
                <a:cs typeface="+mn-cs"/>
              </a:rPr>
              <a:t> so </a:t>
            </a:r>
            <a:r>
              <a:rPr lang="en-US" sz="1200" b="0" i="0" kern="1200" dirty="0">
                <a:solidFill>
                  <a:schemeClr val="tx1"/>
                </a:solidFill>
                <a:effectLst/>
                <a:latin typeface="+mn-lt"/>
                <a:ea typeface="+mn-ea"/>
                <a:cs typeface="+mn-cs"/>
              </a:rPr>
              <a:t>responses must define</a:t>
            </a:r>
            <a:r>
              <a:rPr lang="en-US" sz="1200" b="0" i="0" kern="1200" baseline="0" dirty="0">
                <a:solidFill>
                  <a:schemeClr val="tx1"/>
                </a:solidFill>
                <a:effectLst/>
                <a:latin typeface="+mn-lt"/>
                <a:ea typeface="+mn-ea"/>
                <a:cs typeface="+mn-cs"/>
              </a:rPr>
              <a:t> whether they are </a:t>
            </a:r>
            <a:r>
              <a:rPr lang="en-US" sz="1200" b="0" i="0" kern="1200" baseline="0" dirty="0" err="1">
                <a:solidFill>
                  <a:schemeClr val="tx1"/>
                </a:solidFill>
                <a:effectLst/>
                <a:latin typeface="+mn-lt"/>
                <a:ea typeface="+mn-ea"/>
                <a:cs typeface="+mn-cs"/>
              </a:rPr>
              <a:t>cachable</a:t>
            </a:r>
            <a:r>
              <a:rPr lang="en-US" sz="1200" b="0" i="0" kern="1200" dirty="0">
                <a:solidFill>
                  <a:schemeClr val="tx1"/>
                </a:solidFill>
                <a:effectLst/>
                <a:latin typeface="+mn-lt"/>
                <a:ea typeface="+mn-ea"/>
                <a:cs typeface="+mn-cs"/>
              </a:rPr>
              <a:t> to prevent clients reusing stale or inappropriate data in response to further requests.</a:t>
            </a:r>
          </a:p>
          <a:p>
            <a:pPr marL="685800" lvl="1" indent="-228600">
              <a:buFont typeface="Arial" pitchFamily="34" charset="0"/>
              <a:buChar char="•"/>
            </a:pPr>
            <a:r>
              <a:rPr lang="en-US" sz="1200" b="0" i="0" kern="1200" dirty="0">
                <a:solidFill>
                  <a:schemeClr val="tx1"/>
                </a:solidFill>
                <a:effectLst/>
                <a:latin typeface="+mn-lt"/>
                <a:ea typeface="+mn-ea"/>
                <a:cs typeface="+mn-cs"/>
              </a:rPr>
              <a:t>Well-managed caching can eliminate repetitive client–server interactions, further improving scalability and performance.</a:t>
            </a:r>
          </a:p>
          <a:p>
            <a:pPr marL="228600" lvl="0" indent="-228600">
              <a:buFont typeface="+mj-lt"/>
              <a:buAutoNum type="arabicPeriod"/>
            </a:pPr>
            <a:r>
              <a:rPr lang="en-US" sz="1200" b="1" i="0" u="none" strike="noStrike" kern="1200" dirty="0">
                <a:solidFill>
                  <a:schemeClr val="tx1"/>
                </a:solidFill>
                <a:effectLst/>
                <a:latin typeface="+mn-lt"/>
                <a:ea typeface="+mn-ea"/>
                <a:cs typeface="+mn-cs"/>
              </a:rPr>
              <a:t>Layered system</a:t>
            </a:r>
          </a:p>
          <a:p>
            <a:pPr marL="457200" lvl="1" indent="0">
              <a:buFont typeface="Arial" pitchFamily="34" charset="0"/>
              <a:buNone/>
            </a:pPr>
            <a:r>
              <a:rPr lang="en-US" sz="1200" b="0" i="0" kern="1200" dirty="0">
                <a:solidFill>
                  <a:schemeClr val="tx1"/>
                </a:solidFill>
                <a:effectLst/>
                <a:latin typeface="+mn-lt"/>
                <a:ea typeface="+mn-ea"/>
                <a:cs typeface="+mn-cs"/>
              </a:rPr>
              <a:t>A client’s connection to a server may pass</a:t>
            </a:r>
            <a:r>
              <a:rPr lang="en-US" sz="1200" b="0" i="0" kern="1200" baseline="0" dirty="0">
                <a:solidFill>
                  <a:schemeClr val="tx1"/>
                </a:solidFill>
                <a:effectLst/>
                <a:latin typeface="+mn-lt"/>
                <a:ea typeface="+mn-ea"/>
                <a:cs typeface="+mn-cs"/>
              </a:rPr>
              <a:t> directly to the service or through several intermediaries, allowing:</a:t>
            </a:r>
          </a:p>
          <a:p>
            <a:pPr marL="1085850" lvl="2" indent="-171450">
              <a:buFont typeface="Arial" pitchFamily="34" charset="0"/>
              <a:buChar char="•"/>
            </a:pPr>
            <a:r>
              <a:rPr lang="en-US" sz="1200" b="0" i="0" kern="1200" dirty="0">
                <a:solidFill>
                  <a:schemeClr val="tx1"/>
                </a:solidFill>
                <a:effectLst/>
                <a:latin typeface="+mn-lt"/>
                <a:ea typeface="+mn-ea"/>
                <a:cs typeface="+mn-cs"/>
              </a:rPr>
              <a:t>Scalability by enabling load balancing and by providing shared caches</a:t>
            </a:r>
          </a:p>
          <a:p>
            <a:pPr marL="1085850" lvl="2" indent="-171450">
              <a:buFont typeface="Arial" pitchFamily="34" charset="0"/>
              <a:buChar char="•"/>
            </a:pPr>
            <a:r>
              <a:rPr lang="en-US" sz="1200" b="0" i="0" kern="1200" dirty="0">
                <a:solidFill>
                  <a:schemeClr val="tx1"/>
                </a:solidFill>
                <a:effectLst/>
                <a:latin typeface="+mn-lt"/>
                <a:ea typeface="+mn-ea"/>
                <a:cs typeface="+mn-cs"/>
              </a:rPr>
              <a:t>The enforcement of security policies.</a:t>
            </a:r>
          </a:p>
          <a:p>
            <a:pPr marL="228600" lvl="0" indent="-228600">
              <a:buFont typeface="+mj-lt"/>
              <a:buAutoNum type="arabicPeriod"/>
            </a:pPr>
            <a:r>
              <a:rPr lang="en-US" sz="1200" b="1" i="0" u="none" strike="noStrike" kern="1200" dirty="0">
                <a:solidFill>
                  <a:schemeClr val="tx1"/>
                </a:solidFill>
                <a:effectLst/>
                <a:latin typeface="+mn-lt"/>
                <a:ea typeface="+mn-ea"/>
                <a:cs typeface="+mn-cs"/>
              </a:rPr>
              <a:t>Code on demand (optional)</a:t>
            </a:r>
          </a:p>
          <a:p>
            <a:pPr marL="457200" lvl="1" indent="0">
              <a:buFont typeface="Arial" pitchFamily="34" charset="0"/>
              <a:buNone/>
            </a:pPr>
            <a:r>
              <a:rPr lang="en-US" sz="1200" b="0" i="0" kern="1200" dirty="0">
                <a:solidFill>
                  <a:schemeClr val="tx1"/>
                </a:solidFill>
                <a:effectLst/>
                <a:latin typeface="+mn-lt"/>
                <a:ea typeface="+mn-ea"/>
                <a:cs typeface="+mn-cs"/>
              </a:rPr>
              <a:t>Servers may temporarily extend or customize the functionality of a client by transferring logic to be executed</a:t>
            </a:r>
            <a:r>
              <a:rPr lang="en-US" sz="1200" b="0" i="0" kern="1200" baseline="0" dirty="0">
                <a:solidFill>
                  <a:schemeClr val="tx1"/>
                </a:solidFill>
                <a:effectLst/>
                <a:latin typeface="+mn-lt"/>
                <a:ea typeface="+mn-ea"/>
                <a:cs typeface="+mn-cs"/>
              </a:rPr>
              <a:t>. (e.g. </a:t>
            </a:r>
            <a:r>
              <a:rPr lang="en-US" sz="1200" b="0" i="0" kern="1200" dirty="0">
                <a:solidFill>
                  <a:schemeClr val="tx1"/>
                </a:solidFill>
                <a:effectLst/>
                <a:latin typeface="+mn-lt"/>
                <a:ea typeface="+mn-ea"/>
                <a:cs typeface="+mn-cs"/>
              </a:rPr>
              <a:t>client-side </a:t>
            </a:r>
            <a:r>
              <a:rPr lang="en-US" sz="1200" b="0" i="0" u="none" strike="noStrike" kern="1200" dirty="0">
                <a:solidFill>
                  <a:schemeClr val="tx1"/>
                </a:solidFill>
                <a:effectLst/>
                <a:latin typeface="+mn-lt"/>
                <a:ea typeface="+mn-ea"/>
                <a:cs typeface="+mn-cs"/>
              </a:rPr>
              <a:t>JavaScript)</a:t>
            </a:r>
          </a:p>
          <a:p>
            <a:pPr marL="457200" lvl="1" indent="0">
              <a:buFont typeface="Arial" pitchFamily="34" charset="0"/>
              <a:buNone/>
            </a:pPr>
            <a:endParaRPr lang="en-US" sz="1200" b="0" i="0" kern="1200" dirty="0">
              <a:solidFill>
                <a:schemeClr val="tx1"/>
              </a:solidFill>
              <a:effectLst/>
              <a:latin typeface="+mn-lt"/>
              <a:ea typeface="+mn-ea"/>
              <a:cs typeface="+mn-cs"/>
            </a:endParaRPr>
          </a:p>
          <a:p>
            <a:pPr marL="0" lvl="0" indent="0">
              <a:buFont typeface="Arial" pitchFamily="34" charset="0"/>
              <a:buNone/>
            </a:pPr>
            <a:r>
              <a:rPr lang="en-US" sz="1200" b="0" i="0" kern="1200" dirty="0">
                <a:solidFill>
                  <a:schemeClr val="tx1"/>
                </a:solidFill>
                <a:effectLst/>
                <a:latin typeface="+mn-lt"/>
                <a:ea typeface="+mn-ea"/>
                <a:cs typeface="+mn-cs"/>
              </a:rPr>
              <a:t>If a service violates any constraint other than “code on demand”, it cannot strictly be referred to as REST web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Complying with these constraints, and thus conforming to the REST architectural style, will </a:t>
            </a:r>
            <a:r>
              <a:rPr lang="en-US" sz="1200" b="0" i="0" kern="1200" dirty="0" err="1">
                <a:solidFill>
                  <a:schemeClr val="tx1"/>
                </a:solidFill>
                <a:effectLst/>
                <a:latin typeface="+mn-lt"/>
                <a:ea typeface="+mn-ea"/>
                <a:cs typeface="+mn-cs"/>
              </a:rPr>
              <a:t>improvie</a:t>
            </a:r>
            <a:r>
              <a:rPr lang="en-US" sz="1200" b="0" i="0" kern="1200" baseline="0" dirty="0">
                <a:solidFill>
                  <a:schemeClr val="tx1"/>
                </a:solidFill>
                <a:effectLst/>
                <a:latin typeface="+mn-lt"/>
                <a:ea typeface="+mn-ea"/>
                <a:cs typeface="+mn-cs"/>
              </a:rPr>
              <a:t> a service’s</a:t>
            </a:r>
            <a:endParaRPr lang="en-US" sz="1200" b="0" i="0" kern="1200" dirty="0">
              <a:solidFill>
                <a:schemeClr val="tx1"/>
              </a:solidFill>
              <a:effectLst/>
              <a:latin typeface="+mn-lt"/>
              <a:ea typeface="+mn-ea"/>
              <a:cs typeface="+mn-cs"/>
            </a:endParaRPr>
          </a:p>
          <a:p>
            <a:pPr marL="628650" lvl="1" indent="-171450">
              <a:buFont typeface="Arial" pitchFamily="34" charset="0"/>
              <a:buChar char="•"/>
            </a:pPr>
            <a:r>
              <a:rPr lang="en-US" sz="1200" b="0" i="0" kern="1200" dirty="0">
                <a:solidFill>
                  <a:schemeClr val="tx1"/>
                </a:solidFill>
                <a:effectLst/>
                <a:latin typeface="+mn-lt"/>
                <a:ea typeface="+mn-ea"/>
                <a:cs typeface="+mn-cs"/>
              </a:rPr>
              <a:t>Performance</a:t>
            </a:r>
          </a:p>
          <a:p>
            <a:pPr marL="628650" lvl="1" indent="-171450">
              <a:buFont typeface="Arial" pitchFamily="34" charset="0"/>
              <a:buChar char="•"/>
            </a:pPr>
            <a:r>
              <a:rPr lang="en-US" sz="1200" b="0" i="0" kern="1200" dirty="0">
                <a:solidFill>
                  <a:schemeClr val="tx1"/>
                </a:solidFill>
                <a:effectLst/>
                <a:latin typeface="+mn-lt"/>
                <a:ea typeface="+mn-ea"/>
                <a:cs typeface="+mn-cs"/>
              </a:rPr>
              <a:t>Scalability</a:t>
            </a:r>
          </a:p>
          <a:p>
            <a:pPr marL="628650" lvl="1" indent="-171450">
              <a:buFont typeface="Arial" pitchFamily="34" charset="0"/>
              <a:buChar char="•"/>
            </a:pPr>
            <a:r>
              <a:rPr lang="en-US" sz="1200" b="0" i="0" kern="1200" dirty="0">
                <a:solidFill>
                  <a:schemeClr val="tx1"/>
                </a:solidFill>
                <a:effectLst/>
                <a:latin typeface="+mn-lt"/>
                <a:ea typeface="+mn-ea"/>
                <a:cs typeface="+mn-cs"/>
              </a:rPr>
              <a:t>Simplicity</a:t>
            </a:r>
          </a:p>
          <a:p>
            <a:pPr marL="628650" lvl="1" indent="-171450">
              <a:buFont typeface="Arial" pitchFamily="34" charset="0"/>
              <a:buChar char="•"/>
            </a:pPr>
            <a:r>
              <a:rPr lang="en-US" sz="1200" b="0" i="0" kern="1200" dirty="0">
                <a:solidFill>
                  <a:schemeClr val="tx1"/>
                </a:solidFill>
                <a:effectLst/>
                <a:latin typeface="+mn-lt"/>
                <a:ea typeface="+mn-ea"/>
                <a:cs typeface="+mn-cs"/>
              </a:rPr>
              <a:t>Modifiability</a:t>
            </a:r>
          </a:p>
          <a:p>
            <a:pPr marL="628650" lvl="1" indent="-171450">
              <a:buFont typeface="Arial" pitchFamily="34" charset="0"/>
              <a:buChar char="•"/>
            </a:pPr>
            <a:r>
              <a:rPr lang="en-US" sz="1200" b="0" i="0" kern="1200" dirty="0">
                <a:solidFill>
                  <a:schemeClr val="tx1"/>
                </a:solidFill>
                <a:effectLst/>
                <a:latin typeface="+mn-lt"/>
                <a:ea typeface="+mn-ea"/>
                <a:cs typeface="+mn-cs"/>
              </a:rPr>
              <a:t>Visibility</a:t>
            </a:r>
          </a:p>
          <a:p>
            <a:pPr marL="628650" lvl="1" indent="-171450">
              <a:buFont typeface="Arial" pitchFamily="34" charset="0"/>
              <a:buChar char="•"/>
            </a:pPr>
            <a:r>
              <a:rPr lang="en-US" sz="1200" b="0" i="0" kern="1200">
                <a:solidFill>
                  <a:schemeClr val="tx1"/>
                </a:solidFill>
                <a:effectLst/>
                <a:latin typeface="+mn-lt"/>
                <a:ea typeface="+mn-ea"/>
                <a:cs typeface="+mn-cs"/>
              </a:rPr>
              <a:t>Portability</a:t>
            </a:r>
          </a:p>
          <a:p>
            <a:endParaRPr lang="ru-RU"/>
          </a:p>
        </p:txBody>
      </p:sp>
      <p:sp>
        <p:nvSpPr>
          <p:cNvPr id="4" name="Номер слайда 3"/>
          <p:cNvSpPr>
            <a:spLocks noGrp="1"/>
          </p:cNvSpPr>
          <p:nvPr>
            <p:ph type="sldNum" sz="quarter" idx="10"/>
          </p:nvPr>
        </p:nvSpPr>
        <p:spPr/>
        <p:txBody>
          <a:bodyPr/>
          <a:lstStyle/>
          <a:p>
            <a:fld id="{7AE90029-A909-AD4E-9775-A0D64990AD22}" type="slidenum">
              <a:rPr lang="en-US" smtClean="0"/>
              <a:pPr/>
              <a:t>21</a:t>
            </a:fld>
            <a:endParaRPr lang="en-US"/>
          </a:p>
        </p:txBody>
      </p:sp>
    </p:spTree>
    <p:extLst>
      <p:ext uri="{BB962C8B-B14F-4D97-AF65-F5344CB8AC3E}">
        <p14:creationId xmlns:p14="http://schemas.microsoft.com/office/powerpoint/2010/main" val="206687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fontScale="70000" lnSpcReduction="20000"/>
          </a:bodyPr>
          <a:lstStyle/>
          <a:p>
            <a:r>
              <a:rPr lang="en-US" sz="1200" b="1" u="sng" dirty="0"/>
              <a:t>HTTP Methods:</a:t>
            </a:r>
          </a:p>
          <a:p>
            <a:r>
              <a:rPr lang="en-US" sz="1200" b="1" dirty="0"/>
              <a:t>GET</a:t>
            </a:r>
            <a:r>
              <a:rPr lang="en-US" sz="1200" dirty="0"/>
              <a:t> – The same request URL should return</a:t>
            </a:r>
            <a:r>
              <a:rPr lang="en-US" sz="1200" baseline="0" dirty="0"/>
              <a:t> the same resource every time. The request URL should represent a web resource.</a:t>
            </a:r>
          </a:p>
          <a:p>
            <a:r>
              <a:rPr lang="en-US" sz="1200" b="1" dirty="0"/>
              <a:t>POST</a:t>
            </a:r>
            <a:r>
              <a:rPr lang="en-US" sz="1200" dirty="0"/>
              <a:t> – A generic method</a:t>
            </a:r>
            <a:r>
              <a:rPr lang="en-US" sz="1200" baseline="0" dirty="0"/>
              <a:t> for submitting information to the service. The outcome is defined by the service. The request URL need not represent a web resource.</a:t>
            </a:r>
            <a:endParaRPr lang="en-US" sz="1200" dirty="0"/>
          </a:p>
          <a:p>
            <a:r>
              <a:rPr lang="en-US" sz="1200" b="1" dirty="0"/>
              <a:t>PUT</a:t>
            </a:r>
            <a:r>
              <a:rPr lang="en-US" sz="1200" dirty="0"/>
              <a:t> – A</a:t>
            </a:r>
            <a:r>
              <a:rPr lang="en-US" sz="1200" baseline="0" dirty="0"/>
              <a:t>dds a new resource at the request URL. </a:t>
            </a:r>
            <a:r>
              <a:rPr lang="en-US" sz="1200" dirty="0"/>
              <a:t>The resource should then be available through a GET request using the same request URL.</a:t>
            </a:r>
          </a:p>
          <a:p>
            <a:r>
              <a:rPr lang="en-US" sz="1200" b="1" dirty="0"/>
              <a:t>DELETE</a:t>
            </a:r>
            <a:r>
              <a:rPr lang="en-US" sz="1200" baseline="0" dirty="0"/>
              <a:t> – Removes the resource at the request URL. The resource should no longer be available via a GET request at that URL.</a:t>
            </a:r>
          </a:p>
          <a:p>
            <a:r>
              <a:rPr lang="en-US" b="1" dirty="0"/>
              <a:t>OPTIONS</a:t>
            </a:r>
            <a:r>
              <a:rPr lang="en-US" dirty="0"/>
              <a:t> –</a:t>
            </a:r>
            <a:r>
              <a:rPr lang="en-US" baseline="0" dirty="0"/>
              <a:t> Indicates which HTTP methods are supported at the request URL. Useful for identifying </a:t>
            </a:r>
          </a:p>
          <a:p>
            <a:r>
              <a:rPr lang="en-US" b="1" baseline="0" dirty="0"/>
              <a:t>HEAD</a:t>
            </a:r>
            <a:r>
              <a:rPr lang="en-US" baseline="0" dirty="0"/>
              <a:t> – Same as GET but only returns meta-information about the resource. The response body will be empty. Useful for requesting information about a resource without having to request the resource itself.</a:t>
            </a:r>
          </a:p>
          <a:p>
            <a:pPr marL="0" indent="0">
              <a:buFont typeface="Arial" charset="0"/>
              <a:buNone/>
            </a:pPr>
            <a:endParaRPr lang="en-US" baseline="0" dirty="0"/>
          </a:p>
          <a:p>
            <a:pPr marL="171450" indent="-171450">
              <a:buFont typeface="Arial" charset="0"/>
              <a:buChar char="•"/>
            </a:pPr>
            <a:r>
              <a:rPr lang="en-US" baseline="0" dirty="0"/>
              <a:t>Other HTTP verbs are NOT typically supported in a REST service.</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The above guidelines are required if you wish to remain compliant with the HTTP specification</a:t>
            </a:r>
          </a:p>
          <a:p>
            <a:pPr marL="171450" indent="-171450">
              <a:buFont typeface="Arial" charset="0"/>
              <a:buChar char="•"/>
            </a:pPr>
            <a:r>
              <a:rPr lang="en-US" baseline="0" dirty="0"/>
              <a:t>Actual usage of HTTP verbs may vary from implementation to implementation.</a:t>
            </a:r>
          </a:p>
          <a:p>
            <a:pPr marL="171450" indent="-171450">
              <a:buFont typeface="Arial" charset="0"/>
              <a:buChar char="•"/>
            </a:pPr>
            <a:r>
              <a:rPr lang="en-US" baseline="0" dirty="0"/>
              <a:t>When producing a service for consumption by a third-party, it is recommended that the service adhere to the HTTP specification</a:t>
            </a:r>
          </a:p>
          <a:p>
            <a:endParaRPr lang="en-US" baseline="0" dirty="0"/>
          </a:p>
          <a:p>
            <a:r>
              <a:rPr lang="en-US" b="1" u="sng" baseline="0" dirty="0"/>
              <a:t>Difference between POST and PUT:</a:t>
            </a:r>
          </a:p>
          <a:p>
            <a:r>
              <a:rPr lang="en-US" baseline="0" dirty="0"/>
              <a:t>“</a:t>
            </a:r>
            <a:r>
              <a:rPr lang="en-US" sz="1200" b="0" i="0" u="sng" kern="1200" dirty="0">
                <a:solidFill>
                  <a:schemeClr val="tx1"/>
                </a:solidFill>
                <a:effectLst/>
                <a:latin typeface="+mn-lt"/>
                <a:ea typeface="+mn-ea"/>
                <a:cs typeface="+mn-cs"/>
              </a:rPr>
              <a:t>The fundamental difference between the POST and PUT requests is reflected in the different meaning of the Request-URI</a:t>
            </a:r>
            <a:r>
              <a:rPr lang="en-US" sz="1200" b="0" i="0" kern="1200" dirty="0">
                <a:solidFill>
                  <a:schemeClr val="tx1"/>
                </a:solidFill>
                <a:effectLst/>
                <a:latin typeface="+mn-lt"/>
                <a:ea typeface="+mn-ea"/>
                <a:cs typeface="+mn-cs"/>
              </a:rPr>
              <a:t>. The URI in a </a:t>
            </a:r>
            <a:r>
              <a:rPr lang="en-US" sz="1200" b="1" i="0" kern="1200" dirty="0">
                <a:solidFill>
                  <a:schemeClr val="tx1"/>
                </a:solidFill>
                <a:effectLst/>
                <a:latin typeface="+mn-lt"/>
                <a:ea typeface="+mn-ea"/>
                <a:cs typeface="+mn-cs"/>
              </a:rPr>
              <a:t>POST</a:t>
            </a:r>
            <a:r>
              <a:rPr lang="en-US" sz="1200" b="0" i="0" kern="1200" dirty="0">
                <a:solidFill>
                  <a:schemeClr val="tx1"/>
                </a:solidFill>
                <a:effectLst/>
                <a:latin typeface="+mn-lt"/>
                <a:ea typeface="+mn-ea"/>
                <a:cs typeface="+mn-cs"/>
              </a:rPr>
              <a:t> request identifies the resource that will </a:t>
            </a:r>
            <a:r>
              <a:rPr lang="en-US" sz="1200" b="1" i="0" kern="1200" dirty="0">
                <a:solidFill>
                  <a:schemeClr val="tx1"/>
                </a:solidFill>
                <a:effectLst/>
                <a:latin typeface="+mn-lt"/>
                <a:ea typeface="+mn-ea"/>
                <a:cs typeface="+mn-cs"/>
              </a:rPr>
              <a:t>handle</a:t>
            </a:r>
            <a:r>
              <a:rPr lang="en-US" sz="1200" b="0" i="0" kern="1200" dirty="0">
                <a:solidFill>
                  <a:schemeClr val="tx1"/>
                </a:solidFill>
                <a:effectLst/>
                <a:latin typeface="+mn-lt"/>
                <a:ea typeface="+mn-ea"/>
                <a:cs typeface="+mn-cs"/>
              </a:rPr>
              <a:t> the enclosed entity. </a:t>
            </a:r>
            <a:r>
              <a:rPr lang="en-US" sz="1200" b="0" i="0" u="none" kern="1200" dirty="0">
                <a:solidFill>
                  <a:schemeClr val="tx1"/>
                </a:solidFill>
                <a:effectLst/>
                <a:latin typeface="+mn-lt"/>
                <a:ea typeface="+mn-ea"/>
                <a:cs typeface="+mn-cs"/>
              </a:rPr>
              <a:t>That resource might be a data-accepting process, a gateway to some other protocol, or a separate entity that accepts annotations</a:t>
            </a:r>
            <a:r>
              <a:rPr lang="en-US" sz="1200" b="0" i="0" kern="1200" dirty="0">
                <a:solidFill>
                  <a:schemeClr val="tx1"/>
                </a:solidFill>
                <a:effectLst/>
                <a:latin typeface="+mn-lt"/>
                <a:ea typeface="+mn-ea"/>
                <a:cs typeface="+mn-cs"/>
              </a:rPr>
              <a:t>. In contrast, the URI in a </a:t>
            </a:r>
            <a:r>
              <a:rPr lang="en-US" sz="1200" b="1" i="0" kern="1200" dirty="0">
                <a:solidFill>
                  <a:schemeClr val="tx1"/>
                </a:solidFill>
                <a:effectLst/>
                <a:latin typeface="+mn-lt"/>
                <a:ea typeface="+mn-ea"/>
                <a:cs typeface="+mn-cs"/>
              </a:rPr>
              <a:t>PUT</a:t>
            </a:r>
            <a:r>
              <a:rPr lang="en-US" sz="1200" b="0" i="0" kern="1200" dirty="0">
                <a:solidFill>
                  <a:schemeClr val="tx1"/>
                </a:solidFill>
                <a:effectLst/>
                <a:latin typeface="+mn-lt"/>
                <a:ea typeface="+mn-ea"/>
                <a:cs typeface="+mn-cs"/>
              </a:rPr>
              <a:t> request </a:t>
            </a:r>
            <a:r>
              <a:rPr lang="en-US" sz="1200" b="1" i="0" kern="1200" dirty="0">
                <a:solidFill>
                  <a:schemeClr val="tx1"/>
                </a:solidFill>
                <a:effectLst/>
                <a:latin typeface="+mn-lt"/>
                <a:ea typeface="+mn-ea"/>
                <a:cs typeface="+mn-cs"/>
              </a:rPr>
              <a:t>identifies</a:t>
            </a:r>
            <a:r>
              <a:rPr lang="en-US" sz="1200" b="0" i="0" kern="1200" dirty="0">
                <a:solidFill>
                  <a:schemeClr val="tx1"/>
                </a:solidFill>
                <a:effectLst/>
                <a:latin typeface="+mn-lt"/>
                <a:ea typeface="+mn-ea"/>
                <a:cs typeface="+mn-cs"/>
              </a:rPr>
              <a:t> the entity enclosed with the request -- the user agent knows what URI is intended and the server MUST NOT attempt to apply the request to some other resource. If the server desires that the request be applied to a different URI, it MUST send a 301 (Moved Permanently) response; the user agent MAY then make its own decision regarding whether or not to redirect the request.” – </a:t>
            </a:r>
            <a:r>
              <a:rPr lang="en-US" sz="1200" b="0" i="1" kern="1200" dirty="0">
                <a:solidFill>
                  <a:schemeClr val="tx1"/>
                </a:solidFill>
                <a:effectLst/>
                <a:latin typeface="+mn-lt"/>
                <a:ea typeface="+mn-ea"/>
                <a:cs typeface="+mn-cs"/>
              </a:rPr>
              <a:t>Emphasis</a:t>
            </a:r>
            <a:r>
              <a:rPr lang="en-US" sz="1200" b="0" i="1" kern="1200" baseline="0" dirty="0">
                <a:solidFill>
                  <a:schemeClr val="tx1"/>
                </a:solidFill>
                <a:effectLst/>
                <a:latin typeface="+mn-lt"/>
                <a:ea typeface="+mn-ea"/>
                <a:cs typeface="+mn-cs"/>
              </a:rPr>
              <a:t> added, </a:t>
            </a:r>
            <a:r>
              <a:rPr lang="en-US" sz="1200" b="0" i="1" kern="1200" dirty="0">
                <a:solidFill>
                  <a:schemeClr val="tx1"/>
                </a:solidFill>
                <a:effectLst/>
                <a:latin typeface="+mn-lt"/>
                <a:ea typeface="+mn-ea"/>
                <a:cs typeface="+mn-cs"/>
              </a:rPr>
              <a:t>W3C HTTP Method specification, referenced at end of presentation</a:t>
            </a:r>
            <a:endParaRPr lang="en-US" i="1" baseline="0" dirty="0"/>
          </a:p>
          <a:p>
            <a:endParaRPr lang="en-US" baseline="0" dirty="0"/>
          </a:p>
          <a:p>
            <a:r>
              <a:rPr lang="en-US" b="1" u="sng" baseline="0" dirty="0"/>
              <a:t>Methods </a:t>
            </a:r>
            <a:r>
              <a:rPr lang="en-US" b="1" u="sng" baseline="0" dirty="0" err="1"/>
              <a:t>Naving</a:t>
            </a:r>
            <a:r>
              <a:rPr lang="en-US" b="1" u="sng" baseline="0" dirty="0"/>
              <a:t> </a:t>
            </a:r>
            <a:r>
              <a:rPr lang="en-US" b="1" i="0" u="sng" baseline="0" dirty="0"/>
              <a:t>No</a:t>
            </a:r>
            <a:r>
              <a:rPr lang="en-US" b="1" u="sng" baseline="0" dirty="0"/>
              <a:t> Request Body:</a:t>
            </a:r>
          </a:p>
          <a:p>
            <a:r>
              <a:rPr lang="en-US" baseline="0" dirty="0"/>
              <a:t>GET, DELETE, OPTIONS, HEAD</a:t>
            </a:r>
          </a:p>
          <a:p>
            <a:endParaRPr lang="en-US" baseline="0" dirty="0"/>
          </a:p>
          <a:p>
            <a:r>
              <a:rPr lang="en-US" b="1" u="sng" baseline="0" dirty="0"/>
              <a:t>Methods Having a Request Body:</a:t>
            </a:r>
          </a:p>
          <a:p>
            <a:r>
              <a:rPr lang="en-US" baseline="0" dirty="0"/>
              <a:t>POST – body may contain form parameters or other information to be uploaded to the service</a:t>
            </a:r>
          </a:p>
          <a:p>
            <a:r>
              <a:rPr lang="en-US" baseline="0" dirty="0"/>
              <a:t>PUT – body contains the resource to be represented at the request URL</a:t>
            </a:r>
          </a:p>
          <a:p>
            <a:endParaRPr lang="en-US" baseline="0" dirty="0"/>
          </a:p>
          <a:p>
            <a:r>
              <a:rPr lang="en-US" b="1" u="sng" baseline="0" dirty="0"/>
              <a:t>Methods Supplying No Response Body</a:t>
            </a:r>
          </a:p>
          <a:p>
            <a:r>
              <a:rPr lang="en-US" baseline="0" dirty="0"/>
              <a:t>HEAD</a:t>
            </a:r>
          </a:p>
          <a:p>
            <a:r>
              <a:rPr lang="en-US" baseline="0" dirty="0"/>
              <a:t>OPTIONS</a:t>
            </a:r>
          </a:p>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26</a:t>
            </a:fld>
            <a:endParaRPr lang="en-US"/>
          </a:p>
        </p:txBody>
      </p:sp>
    </p:spTree>
    <p:extLst>
      <p:ext uri="{BB962C8B-B14F-4D97-AF65-F5344CB8AC3E}">
        <p14:creationId xmlns:p14="http://schemas.microsoft.com/office/powerpoint/2010/main" val="1173512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pPr marL="0" indent="0">
              <a:buFont typeface="Arial" pitchFamily="34" charset="0"/>
              <a:buNone/>
            </a:pPr>
            <a:r>
              <a:rPr lang="en-US" b="1" dirty="0"/>
              <a:t>Resource</a:t>
            </a:r>
            <a:r>
              <a:rPr lang="en-US" baseline="0" dirty="0"/>
              <a:t> – identified by a URL (or uniform resource locator)</a:t>
            </a:r>
          </a:p>
          <a:p>
            <a:pPr marL="0" indent="0">
              <a:buFont typeface="Arial" pitchFamily="34" charset="0"/>
              <a:buNone/>
            </a:pPr>
            <a:r>
              <a:rPr lang="en-US" b="1" baseline="0" dirty="0"/>
              <a:t>Method</a:t>
            </a:r>
            <a:r>
              <a:rPr lang="en-US" baseline="0" dirty="0"/>
              <a:t> – the action verb to perform on a resource </a:t>
            </a:r>
          </a:p>
          <a:p>
            <a:pPr marL="628650" lvl="1" indent="-171450">
              <a:buFont typeface="Arial" pitchFamily="34" charset="0"/>
              <a:buChar char="•"/>
            </a:pPr>
            <a:r>
              <a:rPr lang="en-US" baseline="0" dirty="0"/>
              <a:t>e.g. GET, POST, PUT, DELETE, etc.</a:t>
            </a:r>
          </a:p>
          <a:p>
            <a:pPr marL="0" indent="0">
              <a:buFont typeface="Arial" pitchFamily="34" charset="0"/>
              <a:buNone/>
            </a:pPr>
            <a:r>
              <a:rPr lang="en-US" b="1" baseline="0" dirty="0"/>
              <a:t>Request Headers</a:t>
            </a:r>
            <a:r>
              <a:rPr lang="en-US" baseline="0" dirty="0"/>
              <a:t> – name-value pairs of meta-information about the request</a:t>
            </a:r>
          </a:p>
          <a:p>
            <a:pPr marL="628650" lvl="1" indent="-171450">
              <a:buFont typeface="Arial" pitchFamily="34" charset="0"/>
              <a:buChar char="•"/>
            </a:pPr>
            <a:r>
              <a:rPr lang="en-US" baseline="0" dirty="0"/>
              <a:t>e.g. Content types expected by the client</a:t>
            </a:r>
          </a:p>
          <a:p>
            <a:pPr marL="0" indent="0">
              <a:buFont typeface="Arial" pitchFamily="34" charset="0"/>
              <a:buNone/>
            </a:pPr>
            <a:r>
              <a:rPr lang="en-US" b="1" baseline="0" dirty="0"/>
              <a:t>Request Body</a:t>
            </a:r>
            <a:r>
              <a:rPr lang="en-US" baseline="0" dirty="0"/>
              <a:t> – data to be streamed from the client to the server</a:t>
            </a:r>
          </a:p>
          <a:p>
            <a:pPr marL="628650" lvl="1" indent="-171450">
              <a:buFont typeface="Arial" pitchFamily="34" charset="0"/>
              <a:buChar char="•"/>
            </a:pPr>
            <a:r>
              <a:rPr lang="en-US" baseline="0" dirty="0"/>
              <a:t>e.g. Attachments, form parameters, etc.</a:t>
            </a:r>
          </a:p>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29</a:t>
            </a:fld>
            <a:endParaRPr lang="en-US"/>
          </a:p>
        </p:txBody>
      </p:sp>
    </p:spTree>
    <p:extLst>
      <p:ext uri="{BB962C8B-B14F-4D97-AF65-F5344CB8AC3E}">
        <p14:creationId xmlns:p14="http://schemas.microsoft.com/office/powerpoint/2010/main" val="2794865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a:t>Note: A</a:t>
            </a:r>
            <a:r>
              <a:rPr lang="en-US" baseline="0" dirty="0"/>
              <a:t> REST web service may return the representation of a resource in many formats (HTML, XML, JSON, binary).</a:t>
            </a:r>
          </a:p>
          <a:p>
            <a:r>
              <a:rPr lang="en-US" baseline="0" dirty="0"/>
              <a:t>It is the client’s responsibility to use the “Accept” request header to identify the expected content type of the returned resource.</a:t>
            </a:r>
          </a:p>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30</a:t>
            </a:fld>
            <a:endParaRPr lang="en-US"/>
          </a:p>
        </p:txBody>
      </p:sp>
    </p:spTree>
    <p:extLst>
      <p:ext uri="{BB962C8B-B14F-4D97-AF65-F5344CB8AC3E}">
        <p14:creationId xmlns:p14="http://schemas.microsoft.com/office/powerpoint/2010/main" val="267120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a:t>Status – An</a:t>
            </a:r>
            <a:r>
              <a:rPr lang="en-US" baseline="0" dirty="0"/>
              <a:t> HTTP status code and status message</a:t>
            </a:r>
          </a:p>
          <a:p>
            <a:pPr marL="628650" lvl="1" indent="-171450">
              <a:buFont typeface="Arial" pitchFamily="34" charset="0"/>
              <a:buChar char="•"/>
            </a:pPr>
            <a:r>
              <a:rPr lang="en-US" baseline="0" dirty="0"/>
              <a:t>e.g. 404 Not Found, 200 OK</a:t>
            </a:r>
          </a:p>
          <a:p>
            <a:pPr marL="0" lvl="0" indent="0">
              <a:buFont typeface="Arial" pitchFamily="34" charset="0"/>
              <a:buNone/>
            </a:pPr>
            <a:r>
              <a:rPr lang="en-US" baseline="0" dirty="0"/>
              <a:t>Response Headers – name-value pairs of meta-information about the response</a:t>
            </a:r>
          </a:p>
          <a:p>
            <a:pPr marL="628650" lvl="1" indent="-171450">
              <a:buFont typeface="Arial" pitchFamily="34" charset="0"/>
              <a:buChar char="•"/>
            </a:pPr>
            <a:r>
              <a:rPr lang="en-US" baseline="0" dirty="0"/>
              <a:t>e.g. Content-Type</a:t>
            </a:r>
          </a:p>
          <a:p>
            <a:pPr marL="0" lvl="0" indent="0">
              <a:buFont typeface="Arial" pitchFamily="34" charset="0"/>
              <a:buNone/>
            </a:pPr>
            <a:r>
              <a:rPr lang="en-US" baseline="0" dirty="0"/>
              <a:t>Response Body – Additional data to be streamed from the server to the client</a:t>
            </a:r>
          </a:p>
          <a:p>
            <a:pPr marL="628650" lvl="1" indent="-171450">
              <a:buFont typeface="Arial" pitchFamily="34" charset="0"/>
              <a:buChar char="•"/>
            </a:pPr>
            <a:r>
              <a:rPr lang="en-US" baseline="0" dirty="0"/>
              <a:t>e.g. HTML document, XML document, binary data</a:t>
            </a:r>
          </a:p>
          <a:p>
            <a:endParaRPr lang="ru-RU" dirty="0"/>
          </a:p>
        </p:txBody>
      </p:sp>
      <p:sp>
        <p:nvSpPr>
          <p:cNvPr id="4" name="Номер слайда 3"/>
          <p:cNvSpPr>
            <a:spLocks noGrp="1"/>
          </p:cNvSpPr>
          <p:nvPr>
            <p:ph type="sldNum" sz="quarter" idx="10"/>
          </p:nvPr>
        </p:nvSpPr>
        <p:spPr/>
        <p:txBody>
          <a:bodyPr/>
          <a:lstStyle/>
          <a:p>
            <a:fld id="{7AE90029-A909-AD4E-9775-A0D64990AD22}" type="slidenum">
              <a:rPr lang="en-US" smtClean="0"/>
              <a:pPr/>
              <a:t>31</a:t>
            </a:fld>
            <a:endParaRPr lang="en-US"/>
          </a:p>
        </p:txBody>
      </p:sp>
    </p:spTree>
    <p:extLst>
      <p:ext uri="{BB962C8B-B14F-4D97-AF65-F5344CB8AC3E}">
        <p14:creationId xmlns:p14="http://schemas.microsoft.com/office/powerpoint/2010/main" val="1973100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a:t>SOAP</a:t>
            </a:r>
            <a:r>
              <a:rPr lang="ru-RU" dirty="0"/>
              <a:t> (от </a:t>
            </a:r>
            <a:r>
              <a:rPr lang="ru-RU" dirty="0">
                <a:hlinkClick r:id="rId3" tooltip="Английский язык"/>
              </a:rPr>
              <a:t>англ.</a:t>
            </a:r>
            <a:r>
              <a:rPr lang="ru-RU" dirty="0"/>
              <a:t> </a:t>
            </a:r>
            <a:r>
              <a:rPr lang="ru-RU" i="1" dirty="0" err="1"/>
              <a:t>Simple</a:t>
            </a:r>
            <a:r>
              <a:rPr lang="ru-RU" i="1" dirty="0"/>
              <a:t> </a:t>
            </a:r>
            <a:r>
              <a:rPr lang="ru-RU" i="1" dirty="0" err="1"/>
              <a:t>Object</a:t>
            </a:r>
            <a:r>
              <a:rPr lang="ru-RU" i="1" dirty="0"/>
              <a:t> </a:t>
            </a:r>
            <a:r>
              <a:rPr lang="ru-RU" i="1" dirty="0" err="1"/>
              <a:t>Access</a:t>
            </a:r>
            <a:r>
              <a:rPr lang="ru-RU" i="1" dirty="0"/>
              <a:t> </a:t>
            </a:r>
            <a:r>
              <a:rPr lang="ru-RU" i="1" dirty="0" err="1"/>
              <a:t>Protocol</a:t>
            </a:r>
            <a:r>
              <a:rPr lang="ru-RU" dirty="0"/>
              <a:t> — простой протокол доступа к объектам; вплоть до спецификации 1.2) — </a:t>
            </a:r>
            <a:r>
              <a:rPr lang="ru-RU" dirty="0">
                <a:hlinkClick r:id="rId4" tooltip="Сетевой протокол"/>
              </a:rPr>
              <a:t>протокол</a:t>
            </a:r>
            <a:r>
              <a:rPr lang="ru-RU" dirty="0"/>
              <a:t> обмена структурированными сообщениями в распределённой вычислительной среде. Первоначально SOAP предназначался в основном для реализации удалённого вызова процедур (</a:t>
            </a:r>
            <a:r>
              <a:rPr lang="ru-RU" dirty="0">
                <a:hlinkClick r:id="rId5" tooltip="Remote Procedure Call"/>
              </a:rPr>
              <a:t>RPC</a:t>
            </a:r>
            <a:r>
              <a:rPr lang="ru-RU" dirty="0"/>
              <a:t>). Сейчас протокол используется для обмена произвольными сообщениями в формате </a:t>
            </a:r>
            <a:r>
              <a:rPr lang="ru-RU" dirty="0">
                <a:hlinkClick r:id="rId6" tooltip="XML"/>
              </a:rPr>
              <a:t>XML</a:t>
            </a:r>
            <a:r>
              <a:rPr lang="ru-RU" dirty="0"/>
              <a:t>, а не только для вызова процедур. Официальная </a:t>
            </a:r>
            <a:r>
              <a:rPr lang="ru-RU" dirty="0">
                <a:hlinkClick r:id="rId7"/>
              </a:rPr>
              <a:t>спецификация</a:t>
            </a:r>
            <a:r>
              <a:rPr lang="ru-RU" dirty="0"/>
              <a:t> последней версии 1.2 протокола никак не расшифровывает название SOAP. </a:t>
            </a:r>
            <a:endParaRPr lang="en-US" dirty="0"/>
          </a:p>
          <a:p>
            <a:r>
              <a:rPr lang="ru-RU" dirty="0"/>
              <a:t>SOAP может использоваться с любым протоколом прикладного уровня: </a:t>
            </a:r>
            <a:r>
              <a:rPr lang="ru-RU" dirty="0">
                <a:hlinkClick r:id="rId8" tooltip="SMTP"/>
              </a:rPr>
              <a:t>SMTP</a:t>
            </a:r>
            <a:r>
              <a:rPr lang="ru-RU" dirty="0"/>
              <a:t>, </a:t>
            </a:r>
            <a:r>
              <a:rPr lang="ru-RU" dirty="0">
                <a:hlinkClick r:id="rId9" tooltip="FTP"/>
              </a:rPr>
              <a:t>FTP</a:t>
            </a:r>
            <a:r>
              <a:rPr lang="ru-RU" dirty="0"/>
              <a:t>, </a:t>
            </a:r>
            <a:r>
              <a:rPr lang="ru-RU" dirty="0">
                <a:hlinkClick r:id="rId10" tooltip="HTTP"/>
              </a:rPr>
              <a:t>HTTP</a:t>
            </a:r>
            <a:r>
              <a:rPr lang="ru-RU" dirty="0"/>
              <a:t>, </a:t>
            </a:r>
            <a:r>
              <a:rPr lang="ru-RU" dirty="0">
                <a:hlinkClick r:id="rId11" tooltip="HTTPS"/>
              </a:rPr>
              <a:t>HTTPS</a:t>
            </a:r>
            <a:r>
              <a:rPr lang="ru-RU" dirty="0"/>
              <a:t> и др. Однако его взаимодействие с каждым из этих протоколов имеет свои особенности, которые должны быть определены отдельно. Чаще всего SOAP используется поверх HTTP.</a:t>
            </a:r>
          </a:p>
          <a:p>
            <a:r>
              <a:rPr lang="ru-RU" dirty="0"/>
              <a:t>SOAP является одним из стандартов, на которых базируются технологии </a:t>
            </a:r>
            <a:r>
              <a:rPr lang="ru-RU" dirty="0">
                <a:hlinkClick r:id="rId12" tooltip="Веб-служба"/>
              </a:rPr>
              <a:t>веб-служб</a:t>
            </a:r>
            <a:r>
              <a:rPr lang="ru-RU" dirty="0"/>
              <a:t>.</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pPr/>
              <a:t>44</a:t>
            </a:fld>
            <a:endParaRPr lang="en-US"/>
          </a:p>
        </p:txBody>
      </p:sp>
    </p:spTree>
    <p:extLst>
      <p:ext uri="{BB962C8B-B14F-4D97-AF65-F5344CB8AC3E}">
        <p14:creationId xmlns:p14="http://schemas.microsoft.com/office/powerpoint/2010/main" val="1418211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Install Soap UI Pro on your PC</a:t>
            </a:r>
          </a:p>
          <a:p>
            <a:pPr marL="228600" indent="-228600">
              <a:buAutoNum type="arabicPeriod"/>
            </a:pPr>
            <a:r>
              <a:rPr lang="en-US" dirty="0"/>
              <a:t>Base test scenario </a:t>
            </a:r>
          </a:p>
        </p:txBody>
      </p:sp>
      <p:sp>
        <p:nvSpPr>
          <p:cNvPr id="4" name="Slide Number Placeholder 3"/>
          <p:cNvSpPr>
            <a:spLocks noGrp="1"/>
          </p:cNvSpPr>
          <p:nvPr>
            <p:ph type="sldNum" sz="quarter" idx="10"/>
          </p:nvPr>
        </p:nvSpPr>
        <p:spPr/>
        <p:txBody>
          <a:bodyPr/>
          <a:lstStyle/>
          <a:p>
            <a:fld id="{7AE90029-A909-AD4E-9775-A0D64990AD22}" type="slidenum">
              <a:rPr lang="en-US" smtClean="0"/>
              <a:pPr/>
              <a:t>65</a:t>
            </a:fld>
            <a:endParaRPr lang="en-US"/>
          </a:p>
        </p:txBody>
      </p:sp>
    </p:spTree>
    <p:extLst>
      <p:ext uri="{BB962C8B-B14F-4D97-AF65-F5344CB8AC3E}">
        <p14:creationId xmlns:p14="http://schemas.microsoft.com/office/powerpoint/2010/main" val="67319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631825" y="5455612"/>
            <a:ext cx="6400800" cy="381000"/>
          </a:xfrm>
          <a:prstGeom prst="rect">
            <a:avLst/>
          </a:prstGeom>
        </p:spPr>
        <p:txBody>
          <a:bodyPr>
            <a:normAutofit/>
          </a:bodyPr>
          <a:lstStyle>
            <a:lvl1pPr marL="0" indent="0" algn="l">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MONTH </a:t>
            </a:r>
            <a:r>
              <a:rPr lang="en-US" dirty="0" err="1"/>
              <a:t>DAte</a:t>
            </a:r>
            <a:r>
              <a:rPr lang="en-US" dirty="0"/>
              <a:t>, YEAR</a:t>
            </a:r>
          </a:p>
        </p:txBody>
      </p:sp>
      <p:sp>
        <p:nvSpPr>
          <p:cNvPr id="9" name="Text Placeholder 5"/>
          <p:cNvSpPr>
            <a:spLocks noGrp="1"/>
          </p:cNvSpPr>
          <p:nvPr>
            <p:ph type="body" sz="quarter" idx="11" hasCustomPrompt="1"/>
          </p:nvPr>
        </p:nvSpPr>
        <p:spPr>
          <a:xfrm>
            <a:off x="631825" y="4466209"/>
            <a:ext cx="3382957" cy="360099"/>
          </a:xfrm>
          <a:prstGeom prst="rect">
            <a:avLst/>
          </a:prstGeom>
          <a:solidFill>
            <a:schemeClr val="accent2"/>
          </a:solidFill>
        </p:spPr>
        <p:txBody>
          <a:bodyPr wrap="none" tIns="36576">
            <a:spAutoFit/>
          </a:bodyPr>
          <a:lstStyle>
            <a:lvl1pPr marL="0" indent="0">
              <a:spcBef>
                <a:spcPts val="0"/>
              </a:spcBef>
              <a:buFontTx/>
              <a:buNone/>
              <a:defRPr sz="1800" cap="all" baseline="0">
                <a:solidFill>
                  <a:srgbClr val="FFFFFF"/>
                </a:solidFill>
                <a:latin typeface="Arial Black"/>
                <a:cs typeface="Arial Black"/>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SUBTITLE</a:t>
            </a:r>
          </a:p>
        </p:txBody>
      </p:sp>
      <p:sp>
        <p:nvSpPr>
          <p:cNvPr id="10"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a:t>logo</a:t>
            </a:r>
          </a:p>
        </p:txBody>
      </p:sp>
      <p:sp>
        <p:nvSpPr>
          <p:cNvPr id="11"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a:t>logo</a:t>
            </a:r>
          </a:p>
        </p:txBody>
      </p:sp>
      <p:cxnSp>
        <p:nvCxnSpPr>
          <p:cNvPr id="12" name="Straight Connector 11"/>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5" hasCustomPrompt="1"/>
          </p:nvPr>
        </p:nvSpPr>
        <p:spPr>
          <a:xfrm>
            <a:off x="631825" y="2075578"/>
            <a:ext cx="6910388" cy="618118"/>
          </a:xfrm>
          <a:prstGeom prst="rect">
            <a:avLst/>
          </a:prstGeom>
        </p:spPr>
        <p:txBody>
          <a:bodyPr>
            <a:spAutoFit/>
          </a:bodyPr>
          <a:lstStyle>
            <a:lvl1pPr marL="0" indent="0">
              <a:lnSpc>
                <a:spcPct val="80000"/>
              </a:lnSpc>
              <a:spcBef>
                <a:spcPts val="0"/>
              </a:spcBef>
              <a:buNone/>
              <a:defRPr sz="4100" spc="-200">
                <a:solidFill>
                  <a:schemeClr val="tx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a:t>CLICK TO ADD TITLE</a:t>
            </a:r>
          </a:p>
        </p:txBody>
      </p:sp>
    </p:spTree>
    <p:extLst>
      <p:ext uri="{BB962C8B-B14F-4D97-AF65-F5344CB8AC3E}">
        <p14:creationId xmlns:p14="http://schemas.microsoft.com/office/powerpoint/2010/main" val="2268741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740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6469681"/>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0853281"/>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177876"/>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40275"/>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9589428"/>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9248297"/>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E61780-2E25-4081-A2D9-4C0805256F67}" type="datetimeFigureOut">
              <a:rPr lang="en-US" smtClean="0"/>
              <a:pPr/>
              <a:t>8/25/2016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2292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E61780-2E25-4081-A2D9-4C0805256F67}" type="datetimeFigureOut">
              <a:rPr lang="en-US" smtClean="0"/>
              <a:pPr/>
              <a:t>8/25/2016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8412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988953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9"/>
          </p:nvPr>
        </p:nvSpPr>
        <p:spPr>
          <a:xfrm>
            <a:off x="0" y="0"/>
            <a:ext cx="9144000" cy="6858000"/>
          </a:xfrm>
          <a:prstGeom prst="rect">
            <a:avLst/>
          </a:prstGeom>
        </p:spPr>
        <p:txBody>
          <a:bodyPr vert="horz" anchor="t"/>
          <a:lstStyle>
            <a:lvl1pPr marL="0" indent="0" algn="ctr">
              <a:buNone/>
              <a:defRPr baseline="0"/>
            </a:lvl1pPr>
          </a:lstStyle>
          <a:p>
            <a:endParaRPr lang="en-US" dirty="0"/>
          </a:p>
          <a:p>
            <a:r>
              <a:rPr lang="en-US" dirty="0"/>
              <a:t>Background Image</a:t>
            </a:r>
          </a:p>
        </p:txBody>
      </p:sp>
      <p:sp>
        <p:nvSpPr>
          <p:cNvPr id="6" name="Text Placeholder 4"/>
          <p:cNvSpPr>
            <a:spLocks noGrp="1"/>
          </p:cNvSpPr>
          <p:nvPr>
            <p:ph type="body" sz="quarter" idx="15" hasCustomPrompt="1"/>
          </p:nvPr>
        </p:nvSpPr>
        <p:spPr>
          <a:xfrm>
            <a:off x="631825" y="2075578"/>
            <a:ext cx="6910388" cy="618118"/>
          </a:xfrm>
          <a:prstGeom prst="rect">
            <a:avLst/>
          </a:prstGeom>
        </p:spPr>
        <p:txBody>
          <a:bodyPr>
            <a:spAutoFit/>
          </a:bodyPr>
          <a:lstStyle>
            <a:lvl1pPr marL="0" indent="0">
              <a:lnSpc>
                <a:spcPct val="80000"/>
              </a:lnSpc>
              <a:spcBef>
                <a:spcPts val="0"/>
              </a:spcBef>
              <a:buNone/>
              <a:defRPr sz="4100" spc="-200">
                <a:solidFill>
                  <a:schemeClr val="bg1"/>
                </a:solidFill>
                <a:latin typeface="Arial Black"/>
                <a:cs typeface="Arial Black"/>
              </a:defRPr>
            </a:lvl1pPr>
            <a:lvl2pPr>
              <a:defRPr sz="6000">
                <a:latin typeface="Arial Black"/>
                <a:cs typeface="Arial Black"/>
              </a:defRPr>
            </a:lvl2pPr>
            <a:lvl3pPr>
              <a:defRPr sz="6000">
                <a:latin typeface="Arial Black"/>
                <a:cs typeface="Arial Black"/>
              </a:defRPr>
            </a:lvl3pPr>
            <a:lvl4pPr>
              <a:defRPr sz="6000">
                <a:latin typeface="Arial Black"/>
                <a:cs typeface="Arial Black"/>
              </a:defRPr>
            </a:lvl4pPr>
            <a:lvl5pPr>
              <a:defRPr sz="6000">
                <a:latin typeface="Arial Black"/>
                <a:cs typeface="Arial Black"/>
              </a:defRPr>
            </a:lvl5pPr>
          </a:lstStyle>
          <a:p>
            <a:pPr lvl="0"/>
            <a:r>
              <a:rPr lang="en-US" dirty="0"/>
              <a:t>CLICK TO ADD TITLE</a:t>
            </a:r>
          </a:p>
        </p:txBody>
      </p:sp>
      <p:sp>
        <p:nvSpPr>
          <p:cNvPr id="10" name="Text Placeholder 7"/>
          <p:cNvSpPr>
            <a:spLocks noGrp="1"/>
          </p:cNvSpPr>
          <p:nvPr>
            <p:ph type="body" sz="quarter" idx="16" hasCustomPrompt="1"/>
          </p:nvPr>
        </p:nvSpPr>
        <p:spPr>
          <a:xfrm>
            <a:off x="631825" y="4453468"/>
            <a:ext cx="6488113" cy="374904"/>
          </a:xfrm>
          <a:prstGeom prst="rect">
            <a:avLst/>
          </a:prstGeom>
        </p:spPr>
        <p:txBody>
          <a:bodyPr>
            <a:spAutoFit/>
          </a:bodyPr>
          <a:lstStyle>
            <a:lvl1pPr marL="0" indent="0">
              <a:lnSpc>
                <a:spcPct val="100000"/>
              </a:lnSpc>
              <a:spcBef>
                <a:spcPts val="0"/>
              </a:spcBef>
              <a:buFontTx/>
              <a:buNone/>
              <a:defRPr sz="1800">
                <a:solidFill>
                  <a:schemeClr val="bg1"/>
                </a:solidFill>
                <a:latin typeface="Arial Black"/>
                <a:cs typeface="Arial Black"/>
              </a:defRPr>
            </a:lvl1pPr>
          </a:lstStyle>
          <a:p>
            <a:pPr lvl="0"/>
            <a:r>
              <a:rPr lang="en-US" dirty="0"/>
              <a:t>CLICK TO ADD SUBTITLE</a:t>
            </a:r>
          </a:p>
        </p:txBody>
      </p:sp>
      <p:sp>
        <p:nvSpPr>
          <p:cNvPr id="11" name="Text Placeholder 11"/>
          <p:cNvSpPr>
            <a:spLocks noGrp="1"/>
          </p:cNvSpPr>
          <p:nvPr>
            <p:ph type="body" sz="quarter" idx="17" hasCustomPrompt="1"/>
          </p:nvPr>
        </p:nvSpPr>
        <p:spPr>
          <a:xfrm>
            <a:off x="631825" y="5459483"/>
            <a:ext cx="3649662" cy="373063"/>
          </a:xfrm>
          <a:prstGeom prst="rect">
            <a:avLst/>
          </a:prstGeom>
        </p:spPr>
        <p:txBody>
          <a:bodyPr>
            <a:normAutofit/>
          </a:bodyPr>
          <a:lstStyle>
            <a:lvl1pPr marL="0" indent="0">
              <a:buNone/>
              <a:defRPr sz="1800" baseline="0">
                <a:solidFill>
                  <a:schemeClr val="accent2"/>
                </a:solidFill>
              </a:defRPr>
            </a:lvl1pPr>
          </a:lstStyle>
          <a:p>
            <a:pPr lvl="0"/>
            <a:r>
              <a:rPr lang="en-US" dirty="0"/>
              <a:t>MONTH DATE, YEAR</a:t>
            </a:r>
          </a:p>
        </p:txBody>
      </p:sp>
      <p:sp>
        <p:nvSpPr>
          <p:cNvPr id="12"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a:t>logo</a:t>
            </a:r>
          </a:p>
        </p:txBody>
      </p:sp>
    </p:spTree>
    <p:extLst>
      <p:ext uri="{BB962C8B-B14F-4D97-AF65-F5344CB8AC3E}">
        <p14:creationId xmlns:p14="http://schemas.microsoft.com/office/powerpoint/2010/main" val="3690082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357184"/>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914400"/>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6616" y="1435607"/>
            <a:ext cx="8430768" cy="4572000"/>
          </a:xfrm>
          <a:prstGeom prst="rect">
            <a:avLst/>
          </a:prstGeom>
        </p:spPr>
        <p:txBody>
          <a:bodyPr vert="horz" lIns="91440" tIns="45720" rIns="91440" bIns="45720" rtlCol="0">
            <a:normAutofit/>
          </a:bodyPr>
          <a:lstStyle>
            <a:lvl1pPr marL="0" indent="0">
              <a:lnSpc>
                <a:spcPct val="120000"/>
              </a:lnSpc>
              <a:spcBef>
                <a:spcPts val="0"/>
              </a:spcBef>
              <a:buNone/>
              <a:defRPr sz="1600"/>
            </a:lvl1pPr>
            <a:lvl2pPr>
              <a:defRPr sz="1600"/>
            </a:lvl2pPr>
            <a:lvl3pPr>
              <a:defRPr sz="14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487909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4117709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439863"/>
            <a:ext cx="8430768" cy="4572000"/>
          </a:xfrm>
          <a:prstGeom prst="rect">
            <a:avLst/>
          </a:prstGeom>
        </p:spPr>
        <p:txBody>
          <a:bodyPr>
            <a:noAutofit/>
          </a:bodyPr>
          <a:lstStyle>
            <a:lvl1pPr marL="457200" indent="-457200">
              <a:lnSpc>
                <a:spcPct val="120000"/>
              </a:lnSpc>
              <a:spcBef>
                <a:spcPts val="0"/>
              </a:spcBef>
              <a:spcAft>
                <a:spcPts val="1800"/>
              </a:spcAft>
              <a:buSzPct val="140000"/>
              <a:buFont typeface="+mj-lt"/>
              <a:buAutoNum type="arabicPeriod"/>
              <a:defRPr sz="1600" baseline="0"/>
            </a:lvl1pPr>
            <a:lvl2pPr>
              <a:defRPr sz="1800"/>
            </a:lvl2pPr>
            <a:lvl3pPr>
              <a:defRPr sz="1600"/>
            </a:lvl3pPr>
            <a:lvl4pPr>
              <a:defRPr sz="1300"/>
            </a:lvl4pPr>
            <a:lvl5pPr>
              <a:defRPr sz="1100"/>
            </a:lvl5pPr>
            <a:lvl6pPr>
              <a:defRPr sz="2000"/>
            </a:lvl6pPr>
            <a:lvl7pPr>
              <a:defRPr sz="2000"/>
            </a:lvl7pPr>
            <a:lvl8pPr>
              <a:defRPr sz="2000"/>
            </a:lvl8pPr>
            <a:lvl9pPr>
              <a:defRPr sz="2000"/>
            </a:lvl9pPr>
          </a:lstStyle>
          <a:p>
            <a:pPr lvl="0"/>
            <a:r>
              <a:rPr lang="en-US" dirty="0"/>
              <a:t>Click to add numbered list</a:t>
            </a:r>
          </a:p>
          <a:p>
            <a:pPr lvl="0"/>
            <a:r>
              <a:rPr lang="en-US" dirty="0"/>
              <a:t>Click to add numbered list</a:t>
            </a:r>
          </a:p>
          <a:p>
            <a:pPr lvl="0"/>
            <a:r>
              <a:rPr lang="en-US" dirty="0"/>
              <a:t>Click to add numbered list</a:t>
            </a:r>
          </a:p>
          <a:p>
            <a:pPr lvl="0"/>
            <a:r>
              <a:rPr lang="en-US" dirty="0"/>
              <a:t>Click to add numbered list</a:t>
            </a:r>
          </a:p>
        </p:txBody>
      </p:sp>
      <p:sp>
        <p:nvSpPr>
          <p:cNvPr id="5"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57373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439862"/>
            <a:ext cx="8430768"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marL="557784" indent="-210312">
              <a:lnSpc>
                <a:spcPct val="120000"/>
              </a:lnSpc>
              <a:spcBef>
                <a:spcPts val="288"/>
              </a:spcBef>
              <a:buSzPct val="100000"/>
              <a:buFont typeface="Lucida Grande"/>
              <a:buChar char="–"/>
              <a:defRPr sz="1400" baseline="0"/>
            </a:lvl2pPr>
            <a:lvl3pPr marL="859536" indent="-173736">
              <a:lnSpc>
                <a:spcPct val="120000"/>
              </a:lnSpc>
              <a:spcBef>
                <a:spcPts val="264"/>
              </a:spcBef>
              <a:defRPr sz="1400" baseline="0"/>
            </a:lvl3pPr>
            <a:lvl4pPr>
              <a:defRPr sz="1600"/>
            </a:lvl4pPr>
            <a:lvl5pPr>
              <a:defRPr sz="16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7"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1754562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910939"/>
            <a:ext cx="4114800" cy="5577840"/>
          </a:xfrm>
          <a:prstGeom prst="rect">
            <a:avLst/>
          </a:prstGeom>
        </p:spPr>
        <p:txBody>
          <a:bodyPr vert="horz" anchor="ctr"/>
          <a:lstStyle>
            <a:lvl1pPr marL="0" indent="0" algn="ctr">
              <a:buNone/>
              <a:defRPr/>
            </a:lvl1pPr>
          </a:lstStyle>
          <a:p>
            <a:r>
              <a:rPr lang="en-US" dirty="0"/>
              <a:t> </a:t>
            </a:r>
          </a:p>
        </p:txBody>
      </p:sp>
      <p:sp>
        <p:nvSpPr>
          <p:cNvPr id="3" name="Text Placeholder 2"/>
          <p:cNvSpPr>
            <a:spLocks noGrp="1"/>
          </p:cNvSpPr>
          <p:nvPr>
            <p:ph idx="1" hasCustomPrompt="1"/>
          </p:nvPr>
        </p:nvSpPr>
        <p:spPr>
          <a:xfrm>
            <a:off x="360363" y="1439862"/>
            <a:ext cx="4343400" cy="4572000"/>
          </a:xfrm>
          <a:prstGeom prst="rect">
            <a:avLst/>
          </a:prstGeom>
        </p:spPr>
        <p:txBody>
          <a:bodyPr vert="horz" lIns="91440" tIns="45720" rIns="91440" bIns="45720" rtlCol="0">
            <a:normAutofit/>
          </a:bodyPr>
          <a:lstStyle>
            <a:lvl1pPr marL="173736" marR="0" indent="-173736" algn="l" defTabSz="4572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600"/>
            </a:lvl2pPr>
            <a:lvl3pPr>
              <a:defRPr sz="1600"/>
            </a:lvl3pPr>
            <a:lvl4pPr>
              <a:defRPr sz="1600"/>
            </a:lvl4pPr>
            <a:lvl5pPr>
              <a:defRPr sz="1600"/>
            </a:lvl5pPr>
          </a:lstStyle>
          <a:p>
            <a:pPr lvl="0"/>
            <a:r>
              <a:rPr lang="en-US" dirty="0"/>
              <a:t>Click to add bulleted list</a:t>
            </a:r>
          </a:p>
          <a:p>
            <a:pPr lvl="0"/>
            <a:r>
              <a:rPr lang="en-US" dirty="0"/>
              <a:t>Click to add bulleted list</a:t>
            </a:r>
          </a:p>
          <a:p>
            <a:pPr lvl="0"/>
            <a:r>
              <a:rPr lang="en-US" dirty="0"/>
              <a:t>Click to add bulleted list</a:t>
            </a:r>
          </a:p>
          <a:p>
            <a:pPr lvl="0"/>
            <a:r>
              <a:rPr lang="en-US" dirty="0"/>
              <a:t>Click to add bulleted list</a:t>
            </a:r>
          </a:p>
        </p:txBody>
      </p:sp>
      <p:sp>
        <p:nvSpPr>
          <p:cNvPr id="4"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4061315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Bulleted list">
    <p:spTree>
      <p:nvGrpSpPr>
        <p:cNvPr id="1" name=""/>
        <p:cNvGrpSpPr/>
        <p:nvPr/>
      </p:nvGrpSpPr>
      <p:grpSpPr>
        <a:xfrm>
          <a:off x="0" y="0"/>
          <a:ext cx="0" cy="0"/>
          <a:chOff x="0" y="0"/>
          <a:chExt cx="0" cy="0"/>
        </a:xfrm>
      </p:grpSpPr>
      <p:sp>
        <p:nvSpPr>
          <p:cNvPr id="6"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
        <p:nvSpPr>
          <p:cNvPr id="7" name="Text Placeholder 2"/>
          <p:cNvSpPr>
            <a:spLocks noGrp="1"/>
          </p:cNvSpPr>
          <p:nvPr>
            <p:ph idx="1" hasCustomPrompt="1"/>
          </p:nvPr>
        </p:nvSpPr>
        <p:spPr>
          <a:xfrm>
            <a:off x="360363" y="1776415"/>
            <a:ext cx="8329612" cy="4196433"/>
          </a:xfrm>
          <a:prstGeom prst="rect">
            <a:avLst/>
          </a:prstGeom>
        </p:spPr>
        <p:txBody>
          <a:bodyPr vert="horz" lIns="68580" tIns="34290" rIns="68580" bIns="34290" rtlCol="0">
            <a:normAutofit/>
          </a:bodyPr>
          <a:lstStyle>
            <a:lvl1pPr marL="173736" marR="0" indent="-173736" algn="l" defTabSz="342900"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200"/>
            </a:lvl2pPr>
            <a:lvl3pPr>
              <a:defRPr sz="1200"/>
            </a:lvl3pPr>
            <a:lvl4pPr>
              <a:defRPr sz="1200"/>
            </a:lvl4pPr>
            <a:lvl5pPr>
              <a:defRPr sz="1200"/>
            </a:lvl5pPr>
          </a:lstStyle>
          <a:p>
            <a:pPr lvl="0"/>
            <a:r>
              <a:rPr lang="en-US" dirty="0"/>
              <a:t>Click to add bulleted list</a:t>
            </a:r>
          </a:p>
          <a:p>
            <a:pPr lvl="0"/>
            <a:r>
              <a:rPr lang="en-US" dirty="0"/>
              <a:t>Click to add bulleted list</a:t>
            </a:r>
          </a:p>
          <a:p>
            <a:pPr lvl="0"/>
            <a:r>
              <a:rPr lang="en-US" dirty="0"/>
              <a:t>Click to add bulleted list</a:t>
            </a:r>
          </a:p>
          <a:p>
            <a:pPr lvl="0"/>
            <a:r>
              <a:rPr lang="en-US" dirty="0"/>
              <a:t>Click to add bulleted list</a:t>
            </a:r>
          </a:p>
        </p:txBody>
      </p:sp>
      <p:sp>
        <p:nvSpPr>
          <p:cNvPr id="8" name="Text Placeholder 2"/>
          <p:cNvSpPr>
            <a:spLocks noGrp="1"/>
          </p:cNvSpPr>
          <p:nvPr>
            <p:ph type="body" sz="quarter" idx="12"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22380607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4" name="Straight Connector 3"/>
          <p:cNvCxnSpPr/>
          <p:nvPr userDrawn="1"/>
        </p:nvCxnSpPr>
        <p:spPr>
          <a:xfrm flipV="1">
            <a:off x="3048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V="1">
            <a:off x="6096000" y="923636"/>
            <a:ext cx="0" cy="55764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3" name="Text Placeholder 6"/>
          <p:cNvSpPr>
            <a:spLocks noGrp="1"/>
          </p:cNvSpPr>
          <p:nvPr userDrawn="1">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cxnSp>
        <p:nvCxnSpPr>
          <p:cNvPr id="6" name="Straight Connector 5"/>
          <p:cNvCxnSpPr/>
          <p:nvPr userDrawn="1"/>
        </p:nvCxnSpPr>
        <p:spPr>
          <a:xfrm flipH="1">
            <a:off x="0" y="3712442"/>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560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Members">
    <p:spTree>
      <p:nvGrpSpPr>
        <p:cNvPr id="1" name=""/>
        <p:cNvGrpSpPr/>
        <p:nvPr/>
      </p:nvGrpSpPr>
      <p:grpSpPr>
        <a:xfrm>
          <a:off x="0" y="0"/>
          <a:ext cx="0" cy="0"/>
          <a:chOff x="0" y="0"/>
          <a:chExt cx="0" cy="0"/>
        </a:xfrm>
      </p:grpSpPr>
      <p:sp>
        <p:nvSpPr>
          <p:cNvPr id="24" name="Text Placeholder 2"/>
          <p:cNvSpPr>
            <a:spLocks noGrp="1"/>
          </p:cNvSpPr>
          <p:nvPr>
            <p:ph type="body" sz="quarter" idx="11" hasCustomPrompt="1"/>
          </p:nvPr>
        </p:nvSpPr>
        <p:spPr>
          <a:xfrm>
            <a:off x="2847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a:t>NAME HERE</a:t>
            </a:r>
          </a:p>
        </p:txBody>
      </p:sp>
      <p:sp>
        <p:nvSpPr>
          <p:cNvPr id="7" name="Text Placeholder 6"/>
          <p:cNvSpPr>
            <a:spLocks noGrp="1"/>
          </p:cNvSpPr>
          <p:nvPr>
            <p:ph type="body" sz="quarter" idx="16" hasCustomPrompt="1"/>
          </p:nvPr>
        </p:nvSpPr>
        <p:spPr>
          <a:xfrm>
            <a:off x="2442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28" name="Picture Placeholder 3"/>
          <p:cNvSpPr>
            <a:spLocks noGrp="1"/>
          </p:cNvSpPr>
          <p:nvPr>
            <p:ph type="pic" sz="quarter" idx="18" hasCustomPrompt="1"/>
          </p:nvPr>
        </p:nvSpPr>
        <p:spPr>
          <a:xfrm>
            <a:off x="571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
        <p:nvSpPr>
          <p:cNvPr id="33" name="Text Placeholder 2"/>
          <p:cNvSpPr>
            <a:spLocks noGrp="1"/>
          </p:cNvSpPr>
          <p:nvPr>
            <p:ph type="body" sz="quarter" idx="19" hasCustomPrompt="1"/>
          </p:nvPr>
        </p:nvSpPr>
        <p:spPr>
          <a:xfrm>
            <a:off x="561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a:t>NAME HERE</a:t>
            </a:r>
          </a:p>
        </p:txBody>
      </p:sp>
      <p:sp>
        <p:nvSpPr>
          <p:cNvPr id="34" name="Text Placeholder 6"/>
          <p:cNvSpPr>
            <a:spLocks noGrp="1"/>
          </p:cNvSpPr>
          <p:nvPr>
            <p:ph type="body" sz="quarter" idx="20" hasCustomPrompt="1"/>
          </p:nvPr>
        </p:nvSpPr>
        <p:spPr>
          <a:xfrm>
            <a:off x="156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37" name="Text Placeholder 2"/>
          <p:cNvSpPr>
            <a:spLocks noGrp="1"/>
          </p:cNvSpPr>
          <p:nvPr>
            <p:ph type="body" sz="quarter" idx="23" hasCustomPrompt="1"/>
          </p:nvPr>
        </p:nvSpPr>
        <p:spPr>
          <a:xfrm>
            <a:off x="5133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a:t>NAME HERE</a:t>
            </a:r>
          </a:p>
        </p:txBody>
      </p:sp>
      <p:sp>
        <p:nvSpPr>
          <p:cNvPr id="38" name="Text Placeholder 6"/>
          <p:cNvSpPr>
            <a:spLocks noGrp="1"/>
          </p:cNvSpPr>
          <p:nvPr>
            <p:ph type="body" sz="quarter" idx="24" hasCustomPrompt="1"/>
          </p:nvPr>
        </p:nvSpPr>
        <p:spPr>
          <a:xfrm>
            <a:off x="4728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41" name="Text Placeholder 2"/>
          <p:cNvSpPr>
            <a:spLocks noGrp="1"/>
          </p:cNvSpPr>
          <p:nvPr>
            <p:ph type="body" sz="quarter" idx="27" hasCustomPrompt="1"/>
          </p:nvPr>
        </p:nvSpPr>
        <p:spPr>
          <a:xfrm>
            <a:off x="7419629" y="2612360"/>
            <a:ext cx="1162743" cy="295466"/>
          </a:xfrm>
          <a:prstGeom prst="rect">
            <a:avLst/>
          </a:prstGeom>
          <a:solidFill>
            <a:schemeClr val="accent2"/>
          </a:solidFill>
          <a:ln>
            <a:noFill/>
          </a:ln>
        </p:spPr>
        <p:txBody>
          <a:bodyPr wrap="none" lIns="68580" tIns="54864" rIns="68580" bIns="54864" anchor="ctr" anchorCtr="0">
            <a:spAutoFit/>
          </a:bodyPr>
          <a:lstStyle>
            <a:lvl1pPr marL="0" indent="0" algn="ctr">
              <a:spcBef>
                <a:spcPts val="0"/>
              </a:spcBef>
              <a:buNone/>
              <a:defRPr sz="1200">
                <a:solidFill>
                  <a:schemeClr val="bg1"/>
                </a:solidFill>
                <a:latin typeface="Arial Black"/>
                <a:cs typeface="Arial Black"/>
              </a:defRPr>
            </a:lvl1pPr>
          </a:lstStyle>
          <a:p>
            <a:pPr lvl="0"/>
            <a:r>
              <a:rPr lang="en-US" dirty="0"/>
              <a:t>NAME HERE</a:t>
            </a:r>
          </a:p>
        </p:txBody>
      </p:sp>
      <p:sp>
        <p:nvSpPr>
          <p:cNvPr id="42" name="Text Placeholder 6"/>
          <p:cNvSpPr>
            <a:spLocks noGrp="1"/>
          </p:cNvSpPr>
          <p:nvPr>
            <p:ph type="body" sz="quarter" idx="28" hasCustomPrompt="1"/>
          </p:nvPr>
        </p:nvSpPr>
        <p:spPr>
          <a:xfrm>
            <a:off x="7014369" y="2954875"/>
            <a:ext cx="1973262" cy="339429"/>
          </a:xfrm>
          <a:prstGeom prst="rect">
            <a:avLst/>
          </a:prstGeom>
        </p:spPr>
        <p:txBody>
          <a:bodyPr vert="horz"/>
          <a:lstStyle>
            <a:lvl1pPr marL="0" indent="0" algn="ctr">
              <a:buNone/>
              <a:defRPr sz="10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44" name="Picture Placeholder 3"/>
          <p:cNvSpPr>
            <a:spLocks noGrp="1"/>
          </p:cNvSpPr>
          <p:nvPr>
            <p:ph type="pic" sz="quarter" idx="30" hasCustomPrompt="1"/>
          </p:nvPr>
        </p:nvSpPr>
        <p:spPr>
          <a:xfrm>
            <a:off x="2857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
        <p:nvSpPr>
          <p:cNvPr id="45" name="Picture Placeholder 3"/>
          <p:cNvSpPr>
            <a:spLocks noGrp="1"/>
          </p:cNvSpPr>
          <p:nvPr>
            <p:ph type="pic" sz="quarter" idx="31" hasCustomPrompt="1"/>
          </p:nvPr>
        </p:nvSpPr>
        <p:spPr>
          <a:xfrm>
            <a:off x="5143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
        <p:nvSpPr>
          <p:cNvPr id="46" name="Picture Placeholder 3"/>
          <p:cNvSpPr>
            <a:spLocks noGrp="1"/>
          </p:cNvSpPr>
          <p:nvPr>
            <p:ph type="pic" sz="quarter" idx="32" hasCustomPrompt="1"/>
          </p:nvPr>
        </p:nvSpPr>
        <p:spPr>
          <a:xfrm>
            <a:off x="7429500" y="1200727"/>
            <a:ext cx="1143000" cy="1143000"/>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cxnSp>
        <p:nvCxnSpPr>
          <p:cNvPr id="22" name="Straight Connector 21"/>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
        <p:nvSpPr>
          <p:cNvPr id="3" name="Text Placeholder 2"/>
          <p:cNvSpPr>
            <a:spLocks noGrp="1"/>
          </p:cNvSpPr>
          <p:nvPr>
            <p:ph type="body" sz="quarter" idx="33" hasCustomPrompt="1"/>
          </p:nvPr>
        </p:nvSpPr>
        <p:spPr>
          <a:xfrm>
            <a:off x="228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7" name="Text Placeholder 2"/>
          <p:cNvSpPr>
            <a:spLocks noGrp="1"/>
          </p:cNvSpPr>
          <p:nvPr>
            <p:ph type="body" sz="quarter" idx="34" hasCustomPrompt="1"/>
          </p:nvPr>
        </p:nvSpPr>
        <p:spPr>
          <a:xfrm>
            <a:off x="2514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9" name="Text Placeholder 2"/>
          <p:cNvSpPr>
            <a:spLocks noGrp="1"/>
          </p:cNvSpPr>
          <p:nvPr>
            <p:ph type="body" sz="quarter" idx="35" hasCustomPrompt="1"/>
          </p:nvPr>
        </p:nvSpPr>
        <p:spPr>
          <a:xfrm>
            <a:off x="4800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0" name="Text Placeholder 2"/>
          <p:cNvSpPr>
            <a:spLocks noGrp="1"/>
          </p:cNvSpPr>
          <p:nvPr>
            <p:ph type="body" sz="quarter" idx="36" hasCustomPrompt="1"/>
          </p:nvPr>
        </p:nvSpPr>
        <p:spPr>
          <a:xfrm>
            <a:off x="7086600" y="3505200"/>
            <a:ext cx="1828800" cy="2743200"/>
          </a:xfrm>
          <a:prstGeom prst="rect">
            <a:avLst/>
          </a:prstGeom>
        </p:spPr>
        <p:txBody>
          <a:bodyPr vert="horz"/>
          <a:lstStyle>
            <a:lvl1pPr marL="0" indent="0">
              <a:lnSpc>
                <a:spcPct val="100000"/>
              </a:lnSpc>
              <a:spcBef>
                <a:spcPts val="0"/>
              </a:spcBef>
              <a:buNone/>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99906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17" name="Rectangle 16"/>
          <p:cNvSpPr/>
          <p:nvPr userDrawn="1"/>
        </p:nvSpPr>
        <p:spPr>
          <a:xfrm>
            <a:off x="0" y="939800"/>
            <a:ext cx="9144000" cy="371168"/>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userDrawn="1"/>
        </p:nvSpPr>
        <p:spPr>
          <a:xfrm>
            <a:off x="910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dirty="0">
                <a:solidFill>
                  <a:schemeClr val="bg1"/>
                </a:solidFill>
                <a:latin typeface="Arial Black"/>
                <a:cs typeface="Arial Black"/>
              </a:rPr>
              <a:t>1</a:t>
            </a:r>
          </a:p>
        </p:txBody>
      </p:sp>
      <p:sp>
        <p:nvSpPr>
          <p:cNvPr id="21" name="Oval 20"/>
          <p:cNvSpPr/>
          <p:nvPr userDrawn="1"/>
        </p:nvSpPr>
        <p:spPr>
          <a:xfrm>
            <a:off x="3196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a:solidFill>
                  <a:schemeClr val="bg1"/>
                </a:solidFill>
                <a:latin typeface="Arial Black"/>
                <a:cs typeface="Arial Black"/>
              </a:rPr>
              <a:t>2</a:t>
            </a:r>
          </a:p>
        </p:txBody>
      </p:sp>
      <p:sp>
        <p:nvSpPr>
          <p:cNvPr id="22" name="Oval 21"/>
          <p:cNvSpPr/>
          <p:nvPr userDrawn="1"/>
        </p:nvSpPr>
        <p:spPr>
          <a:xfrm>
            <a:off x="7768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a:solidFill>
                  <a:schemeClr val="bg1"/>
                </a:solidFill>
                <a:latin typeface="Arial Black"/>
                <a:cs typeface="Arial Black"/>
              </a:rPr>
              <a:t>4</a:t>
            </a:r>
          </a:p>
        </p:txBody>
      </p:sp>
      <p:sp>
        <p:nvSpPr>
          <p:cNvPr id="24" name="Oval 23"/>
          <p:cNvSpPr/>
          <p:nvPr userDrawn="1"/>
        </p:nvSpPr>
        <p:spPr>
          <a:xfrm>
            <a:off x="5482709" y="1214873"/>
            <a:ext cx="464582" cy="464582"/>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2000" b="1" dirty="0">
                <a:solidFill>
                  <a:schemeClr val="bg1"/>
                </a:solidFill>
                <a:latin typeface="Arial Black"/>
                <a:cs typeface="Arial Black"/>
              </a:rPr>
              <a:t>3</a:t>
            </a:r>
          </a:p>
        </p:txBody>
      </p:sp>
      <p:cxnSp>
        <p:nvCxnSpPr>
          <p:cNvPr id="9" name="Straight Connector 8"/>
          <p:cNvCxnSpPr/>
          <p:nvPr userDrawn="1"/>
        </p:nvCxnSpPr>
        <p:spPr>
          <a:xfrm flipV="1">
            <a:off x="2286000" y="932690"/>
            <a:ext cx="0" cy="553620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1999" y="944425"/>
            <a:ext cx="1" cy="5524471"/>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7999" y="932689"/>
            <a:ext cx="1" cy="5536207"/>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
        <p:nvSpPr>
          <p:cNvPr id="31" name="Text Placeholder 2"/>
          <p:cNvSpPr>
            <a:spLocks noGrp="1"/>
          </p:cNvSpPr>
          <p:nvPr>
            <p:ph type="body" sz="quarter" idx="33" hasCustomPrompt="1"/>
          </p:nvPr>
        </p:nvSpPr>
        <p:spPr>
          <a:xfrm>
            <a:off x="228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2" name="Text Placeholder 2"/>
          <p:cNvSpPr>
            <a:spLocks noGrp="1"/>
          </p:cNvSpPr>
          <p:nvPr>
            <p:ph type="body" sz="quarter" idx="34" hasCustomPrompt="1"/>
          </p:nvPr>
        </p:nvSpPr>
        <p:spPr>
          <a:xfrm>
            <a:off x="2514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4" name="Text Placeholder 2"/>
          <p:cNvSpPr>
            <a:spLocks noGrp="1"/>
          </p:cNvSpPr>
          <p:nvPr>
            <p:ph type="body" sz="quarter" idx="35" hasCustomPrompt="1"/>
          </p:nvPr>
        </p:nvSpPr>
        <p:spPr>
          <a:xfrm>
            <a:off x="4800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5" name="Text Placeholder 2"/>
          <p:cNvSpPr>
            <a:spLocks noGrp="1"/>
          </p:cNvSpPr>
          <p:nvPr>
            <p:ph type="body" sz="quarter" idx="36" hasCustomPrompt="1"/>
          </p:nvPr>
        </p:nvSpPr>
        <p:spPr>
          <a:xfrm>
            <a:off x="7086600" y="2601468"/>
            <a:ext cx="1828800" cy="3200400"/>
          </a:xfrm>
          <a:prstGeom prst="rect">
            <a:avLst/>
          </a:prstGeom>
        </p:spPr>
        <p:txBody>
          <a:bodyPr vert="horz"/>
          <a:lstStyle>
            <a:lvl1pPr marL="128016" marR="0" indent="-128016" algn="l" defTabSz="457200" rtl="0" eaLnBrk="1" fontAlgn="auto" latinLnBrk="0" hangingPunct="1">
              <a:lnSpc>
                <a:spcPct val="100000"/>
              </a:lnSpc>
              <a:spcBef>
                <a:spcPts val="0"/>
              </a:spcBef>
              <a:spcAft>
                <a:spcPts val="750"/>
              </a:spcAft>
              <a:buClr>
                <a:schemeClr val="accent2"/>
              </a:buClr>
              <a:buSzTx/>
              <a:buFont typeface="Arial"/>
              <a:buChar char="•"/>
              <a:tabLst/>
              <a:defRPr sz="12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pPr marL="128016" marR="0" lvl="0" indent="-128016" algn="l" defTabSz="457200" rtl="0" eaLnBrk="1" fontAlgn="auto" latinLnBrk="0" hangingPunct="1">
              <a:lnSpc>
                <a:spcPct val="100000"/>
              </a:lnSpc>
              <a:spcBef>
                <a:spcPts val="0"/>
              </a:spcBef>
              <a:spcAft>
                <a:spcPts val="75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6" name="Text Placeholder 2"/>
          <p:cNvSpPr>
            <a:spLocks noGrp="1"/>
          </p:cNvSpPr>
          <p:nvPr>
            <p:ph type="body" sz="quarter" idx="37" hasCustomPrompt="1"/>
          </p:nvPr>
        </p:nvSpPr>
        <p:spPr>
          <a:xfrm>
            <a:off x="228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a:t>
            </a:r>
            <a:br>
              <a:rPr lang="en-US" dirty="0"/>
            </a:br>
            <a:r>
              <a:rPr lang="en-US" dirty="0"/>
              <a:t>IPSUM DOLOR</a:t>
            </a:r>
            <a:br>
              <a:rPr lang="en-US" dirty="0"/>
            </a:br>
            <a:r>
              <a:rPr lang="en-US" dirty="0"/>
              <a:t>SIT AMET</a:t>
            </a:r>
          </a:p>
        </p:txBody>
      </p:sp>
      <p:sp>
        <p:nvSpPr>
          <p:cNvPr id="37" name="Text Placeholder 2"/>
          <p:cNvSpPr>
            <a:spLocks noGrp="1"/>
          </p:cNvSpPr>
          <p:nvPr>
            <p:ph type="body" sz="quarter" idx="38" hasCustomPrompt="1"/>
          </p:nvPr>
        </p:nvSpPr>
        <p:spPr>
          <a:xfrm>
            <a:off x="2514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a:t>
            </a:r>
            <a:br>
              <a:rPr lang="en-US" dirty="0"/>
            </a:br>
            <a:r>
              <a:rPr lang="en-US" dirty="0"/>
              <a:t>IPSUM DOLOR</a:t>
            </a:r>
            <a:br>
              <a:rPr lang="en-US" dirty="0"/>
            </a:br>
            <a:r>
              <a:rPr lang="en-US" dirty="0"/>
              <a:t>SIT AMET</a:t>
            </a:r>
          </a:p>
        </p:txBody>
      </p:sp>
      <p:sp>
        <p:nvSpPr>
          <p:cNvPr id="38" name="Text Placeholder 2"/>
          <p:cNvSpPr>
            <a:spLocks noGrp="1"/>
          </p:cNvSpPr>
          <p:nvPr>
            <p:ph type="body" sz="quarter" idx="39" hasCustomPrompt="1"/>
          </p:nvPr>
        </p:nvSpPr>
        <p:spPr>
          <a:xfrm>
            <a:off x="4800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a:t>
            </a:r>
            <a:br>
              <a:rPr lang="en-US" dirty="0"/>
            </a:br>
            <a:r>
              <a:rPr lang="en-US" dirty="0"/>
              <a:t>IPSUM DOLOR</a:t>
            </a:r>
            <a:br>
              <a:rPr lang="en-US" dirty="0"/>
            </a:br>
            <a:r>
              <a:rPr lang="en-US" dirty="0"/>
              <a:t>SIT AMET</a:t>
            </a:r>
          </a:p>
        </p:txBody>
      </p:sp>
      <p:sp>
        <p:nvSpPr>
          <p:cNvPr id="39" name="Text Placeholder 2"/>
          <p:cNvSpPr>
            <a:spLocks noGrp="1"/>
          </p:cNvSpPr>
          <p:nvPr>
            <p:ph type="body" sz="quarter" idx="40" hasCustomPrompt="1"/>
          </p:nvPr>
        </p:nvSpPr>
        <p:spPr>
          <a:xfrm>
            <a:off x="7086600" y="1801368"/>
            <a:ext cx="1828800" cy="713232"/>
          </a:xfrm>
          <a:prstGeom prst="rect">
            <a:avLst/>
          </a:prstGeom>
        </p:spPr>
        <p:txBody>
          <a:bodyPr vert="horz"/>
          <a:lstStyle>
            <a:lvl1pPr marL="0" marR="0" indent="0" algn="ctr" defTabSz="457200" rtl="0" eaLnBrk="1" fontAlgn="auto" latinLnBrk="0" hangingPunct="1">
              <a:lnSpc>
                <a:spcPct val="100000"/>
              </a:lnSpc>
              <a:spcBef>
                <a:spcPts val="0"/>
              </a:spcBef>
              <a:spcAft>
                <a:spcPts val="750"/>
              </a:spcAft>
              <a:buClr>
                <a:schemeClr val="accent2"/>
              </a:buClr>
              <a:buSzTx/>
              <a:buFont typeface="Arial"/>
              <a:buNone/>
              <a:tabLst/>
              <a:defRPr sz="1400" baseline="0">
                <a:latin typeface="Arial Black"/>
                <a:cs typeface="Arial Black"/>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a:t>
            </a:r>
            <a:br>
              <a:rPr lang="en-US" dirty="0"/>
            </a:br>
            <a:r>
              <a:rPr lang="en-US" dirty="0"/>
              <a:t>IPSUM DOLOR</a:t>
            </a:r>
            <a:br>
              <a:rPr lang="en-US" dirty="0"/>
            </a:br>
            <a:r>
              <a:rPr lang="en-US" dirty="0"/>
              <a:t>SIT AMET</a:t>
            </a:r>
          </a:p>
        </p:txBody>
      </p:sp>
    </p:spTree>
    <p:extLst>
      <p:ext uri="{BB962C8B-B14F-4D97-AF65-F5344CB8AC3E}">
        <p14:creationId xmlns:p14="http://schemas.microsoft.com/office/powerpoint/2010/main" val="1797480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534845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3" name="Rectangle 2"/>
          <p:cNvSpPr/>
          <p:nvPr userDrawn="1"/>
        </p:nvSpPr>
        <p:spPr>
          <a:xfrm>
            <a:off x="1" y="926332"/>
            <a:ext cx="778669" cy="55760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solidFill>
                <a:srgbClr val="2FC2D9"/>
              </a:solidFill>
            </a:endParaRPr>
          </a:p>
        </p:txBody>
      </p:sp>
      <p:sp>
        <p:nvSpPr>
          <p:cNvPr id="4" name="Oval 3"/>
          <p:cNvSpPr/>
          <p:nvPr userDrawn="1"/>
        </p:nvSpPr>
        <p:spPr>
          <a:xfrm>
            <a:off x="575866" y="3477648"/>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2</a:t>
            </a:r>
          </a:p>
        </p:txBody>
      </p:sp>
      <p:cxnSp>
        <p:nvCxnSpPr>
          <p:cNvPr id="6" name="Straight Connector 5"/>
          <p:cNvCxnSpPr/>
          <p:nvPr userDrawn="1"/>
        </p:nvCxnSpPr>
        <p:spPr>
          <a:xfrm flipH="1">
            <a:off x="0" y="4633576"/>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userDrawn="1"/>
        </p:nvSpPr>
        <p:spPr>
          <a:xfrm>
            <a:off x="575866" y="1630376"/>
            <a:ext cx="411480" cy="411480"/>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chemeClr val="bg1"/>
                </a:solidFill>
                <a:latin typeface="Arial Black"/>
                <a:cs typeface="Arial Black"/>
              </a:rPr>
              <a:t>1</a:t>
            </a:r>
          </a:p>
        </p:txBody>
      </p:sp>
      <p:cxnSp>
        <p:nvCxnSpPr>
          <p:cNvPr id="8" name="Straight Connector 7"/>
          <p:cNvCxnSpPr/>
          <p:nvPr userDrawn="1"/>
        </p:nvCxnSpPr>
        <p:spPr>
          <a:xfrm flipH="1">
            <a:off x="0" y="2786304"/>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userDrawn="1"/>
        </p:nvSpPr>
        <p:spPr>
          <a:xfrm>
            <a:off x="575866" y="5324921"/>
            <a:ext cx="411480" cy="411480"/>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rgbClr val="FFFFFF"/>
                </a:solidFill>
                <a:latin typeface="Arial Black"/>
                <a:cs typeface="Arial Black"/>
              </a:rPr>
              <a:t>3</a:t>
            </a:r>
          </a:p>
        </p:txBody>
      </p:sp>
      <p:sp>
        <p:nvSpPr>
          <p:cNvPr id="10" name="Text Placeholder 9"/>
          <p:cNvSpPr>
            <a:spLocks noGrp="1"/>
          </p:cNvSpPr>
          <p:nvPr>
            <p:ph type="body" sz="quarter" idx="23" hasCustomPrompt="1"/>
          </p:nvPr>
        </p:nvSpPr>
        <p:spPr>
          <a:xfrm>
            <a:off x="1117600" y="14224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a:t>LOREM IPSUM DOLOR SIT AMET DIAM</a:t>
            </a:r>
          </a:p>
        </p:txBody>
      </p:sp>
      <p:sp>
        <p:nvSpPr>
          <p:cNvPr id="12" name="Content Placeholder 11"/>
          <p:cNvSpPr>
            <a:spLocks noGrp="1"/>
          </p:cNvSpPr>
          <p:nvPr>
            <p:ph sz="quarter" idx="24" hasCustomPrompt="1"/>
          </p:nvPr>
        </p:nvSpPr>
        <p:spPr>
          <a:xfrm>
            <a:off x="3086100" y="12065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a:p>
            <a:pPr lvl="0"/>
            <a:r>
              <a:rPr lang="en-US" dirty="0"/>
              <a:t>Se </a:t>
            </a:r>
            <a:r>
              <a:rPr lang="en-US" dirty="0" err="1"/>
              <a:t>diam</a:t>
            </a:r>
            <a:r>
              <a:rPr lang="en-US" dirty="0"/>
              <a:t> </a:t>
            </a:r>
            <a:r>
              <a:rPr lang="en-US" dirty="0" err="1"/>
              <a:t>nonummy</a:t>
            </a:r>
            <a:r>
              <a:rPr lang="en-US" dirty="0"/>
              <a:t> </a:t>
            </a:r>
            <a:r>
              <a:rPr lang="en-US" dirty="0" err="1"/>
              <a:t>nibh</a:t>
            </a:r>
            <a:r>
              <a:rPr lang="en-US" dirty="0"/>
              <a:t> </a:t>
            </a:r>
            <a:r>
              <a:rPr lang="en-US" dirty="0" err="1"/>
              <a:t>tincidunt</a:t>
            </a:r>
            <a:r>
              <a:rPr lang="en-US" dirty="0"/>
              <a:t> </a:t>
            </a:r>
            <a:r>
              <a:rPr lang="en-US" dirty="0" err="1"/>
              <a:t>ut</a:t>
            </a:r>
            <a:r>
              <a:rPr lang="en-US" dirty="0"/>
              <a:t> </a:t>
            </a:r>
            <a:r>
              <a:rPr lang="en-US" dirty="0" err="1"/>
              <a:t>laoreet</a:t>
            </a:r>
            <a:r>
              <a:rPr lang="en-US" dirty="0"/>
              <a:t> magna </a:t>
            </a:r>
            <a:r>
              <a:rPr lang="en-US" dirty="0" err="1"/>
              <a:t>erat</a:t>
            </a:r>
            <a:r>
              <a:rPr lang="en-US" dirty="0"/>
              <a:t> </a:t>
            </a:r>
            <a:r>
              <a:rPr lang="en-US" dirty="0" err="1"/>
              <a:t>volutpat</a:t>
            </a:r>
            <a:endParaRPr lang="en-US" dirty="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p:txBody>
      </p:sp>
      <p:sp>
        <p:nvSpPr>
          <p:cNvPr id="19" name="Text Placeholder 9"/>
          <p:cNvSpPr>
            <a:spLocks noGrp="1"/>
          </p:cNvSpPr>
          <p:nvPr>
            <p:ph type="body" sz="quarter" idx="25" hasCustomPrompt="1"/>
          </p:nvPr>
        </p:nvSpPr>
        <p:spPr>
          <a:xfrm>
            <a:off x="1117600" y="32385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a:t>LOREM IPSUM DOLOR SIT AMET DIAM</a:t>
            </a:r>
          </a:p>
        </p:txBody>
      </p:sp>
      <p:sp>
        <p:nvSpPr>
          <p:cNvPr id="20" name="Content Placeholder 11"/>
          <p:cNvSpPr>
            <a:spLocks noGrp="1"/>
          </p:cNvSpPr>
          <p:nvPr>
            <p:ph sz="quarter" idx="26" hasCustomPrompt="1"/>
          </p:nvPr>
        </p:nvSpPr>
        <p:spPr>
          <a:xfrm>
            <a:off x="3086100" y="30226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a:p>
            <a:pPr lvl="0"/>
            <a:r>
              <a:rPr lang="en-US" dirty="0"/>
              <a:t>Se </a:t>
            </a:r>
            <a:r>
              <a:rPr lang="en-US" dirty="0" err="1"/>
              <a:t>diam</a:t>
            </a:r>
            <a:r>
              <a:rPr lang="en-US" dirty="0"/>
              <a:t> </a:t>
            </a:r>
            <a:r>
              <a:rPr lang="en-US" dirty="0" err="1"/>
              <a:t>nonummy</a:t>
            </a:r>
            <a:r>
              <a:rPr lang="en-US" dirty="0"/>
              <a:t> </a:t>
            </a:r>
            <a:r>
              <a:rPr lang="en-US" dirty="0" err="1"/>
              <a:t>nibh</a:t>
            </a:r>
            <a:r>
              <a:rPr lang="en-US" dirty="0"/>
              <a:t> </a:t>
            </a:r>
            <a:r>
              <a:rPr lang="en-US" dirty="0" err="1"/>
              <a:t>tincidunt</a:t>
            </a:r>
            <a:r>
              <a:rPr lang="en-US" dirty="0"/>
              <a:t> </a:t>
            </a:r>
            <a:r>
              <a:rPr lang="en-US" dirty="0" err="1"/>
              <a:t>ut</a:t>
            </a:r>
            <a:r>
              <a:rPr lang="en-US" dirty="0"/>
              <a:t> </a:t>
            </a:r>
            <a:r>
              <a:rPr lang="en-US" dirty="0" err="1"/>
              <a:t>laoreet</a:t>
            </a:r>
            <a:r>
              <a:rPr lang="en-US" dirty="0"/>
              <a:t> magna </a:t>
            </a:r>
            <a:r>
              <a:rPr lang="en-US" dirty="0" err="1"/>
              <a:t>erat</a:t>
            </a:r>
            <a:r>
              <a:rPr lang="en-US" dirty="0"/>
              <a:t> </a:t>
            </a:r>
            <a:r>
              <a:rPr lang="en-US" dirty="0" err="1"/>
              <a:t>volutpat</a:t>
            </a:r>
            <a:endParaRPr lang="en-US" dirty="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p:txBody>
      </p:sp>
      <p:sp>
        <p:nvSpPr>
          <p:cNvPr id="21" name="Text Placeholder 9"/>
          <p:cNvSpPr>
            <a:spLocks noGrp="1"/>
          </p:cNvSpPr>
          <p:nvPr>
            <p:ph type="body" sz="quarter" idx="27" hasCustomPrompt="1"/>
          </p:nvPr>
        </p:nvSpPr>
        <p:spPr>
          <a:xfrm>
            <a:off x="1117600" y="5080000"/>
            <a:ext cx="1790700" cy="889000"/>
          </a:xfrm>
          <a:prstGeom prst="rect">
            <a:avLst/>
          </a:prstGeom>
        </p:spPr>
        <p:txBody>
          <a:bodyPr vert="horz" anchor="ctr" anchorCtr="0"/>
          <a:lstStyle>
            <a:lvl1pPr marL="0" indent="0">
              <a:buNone/>
              <a:defRPr sz="1600" baseline="0">
                <a:latin typeface="Arial Black"/>
                <a:cs typeface="Arial Black"/>
              </a:defRPr>
            </a:lvl1pPr>
          </a:lstStyle>
          <a:p>
            <a:pPr lvl="0"/>
            <a:r>
              <a:rPr lang="en-US" dirty="0"/>
              <a:t>LOREM IPSUM DOLOR SIT AMET DIAM</a:t>
            </a:r>
          </a:p>
        </p:txBody>
      </p:sp>
      <p:sp>
        <p:nvSpPr>
          <p:cNvPr id="22" name="Content Placeholder 11"/>
          <p:cNvSpPr>
            <a:spLocks noGrp="1"/>
          </p:cNvSpPr>
          <p:nvPr>
            <p:ph sz="quarter" idx="28" hasCustomPrompt="1"/>
          </p:nvPr>
        </p:nvSpPr>
        <p:spPr>
          <a:xfrm>
            <a:off x="3086100" y="4864100"/>
            <a:ext cx="5664200" cy="1333500"/>
          </a:xfrm>
          <a:prstGeom prst="rect">
            <a:avLst/>
          </a:prstGeom>
        </p:spPr>
        <p:txBody>
          <a:bodyPr vert="horz" anchor="ctr" anchorCtr="0"/>
          <a:lstStyle>
            <a:lvl1pPr marL="173736" marR="0" indent="-173736" algn="l" defTabSz="457200" rtl="0" eaLnBrk="1" fontAlgn="auto" latinLnBrk="0" hangingPunct="1">
              <a:lnSpc>
                <a:spcPct val="120000"/>
              </a:lnSpc>
              <a:spcBef>
                <a:spcPts val="0"/>
              </a:spcBef>
              <a:spcAft>
                <a:spcPts val="800"/>
              </a:spcAft>
              <a:buClr>
                <a:schemeClr val="accent2"/>
              </a:buClr>
              <a:buSzTx/>
              <a:buFont typeface="Arial"/>
              <a:buChar char="•"/>
              <a:tabLst/>
              <a:defRPr sz="1400" baseline="0"/>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a:p>
            <a:pPr lvl="0"/>
            <a:r>
              <a:rPr lang="en-US" dirty="0"/>
              <a:t>Se </a:t>
            </a:r>
            <a:r>
              <a:rPr lang="en-US" dirty="0" err="1"/>
              <a:t>diam</a:t>
            </a:r>
            <a:r>
              <a:rPr lang="en-US" dirty="0"/>
              <a:t> </a:t>
            </a:r>
            <a:r>
              <a:rPr lang="en-US" dirty="0" err="1"/>
              <a:t>nonummy</a:t>
            </a:r>
            <a:r>
              <a:rPr lang="en-US" dirty="0"/>
              <a:t> </a:t>
            </a:r>
            <a:r>
              <a:rPr lang="en-US" dirty="0" err="1"/>
              <a:t>nibh</a:t>
            </a:r>
            <a:r>
              <a:rPr lang="en-US" dirty="0"/>
              <a:t> </a:t>
            </a:r>
            <a:r>
              <a:rPr lang="en-US" dirty="0" err="1"/>
              <a:t>tincidunt</a:t>
            </a:r>
            <a:r>
              <a:rPr lang="en-US" dirty="0"/>
              <a:t> </a:t>
            </a:r>
            <a:r>
              <a:rPr lang="en-US" dirty="0" err="1"/>
              <a:t>ut</a:t>
            </a:r>
            <a:r>
              <a:rPr lang="en-US" dirty="0"/>
              <a:t> </a:t>
            </a:r>
            <a:r>
              <a:rPr lang="en-US" dirty="0" err="1"/>
              <a:t>laoreet</a:t>
            </a:r>
            <a:r>
              <a:rPr lang="en-US" dirty="0"/>
              <a:t> magna </a:t>
            </a:r>
            <a:r>
              <a:rPr lang="en-US" dirty="0" err="1"/>
              <a:t>erat</a:t>
            </a:r>
            <a:r>
              <a:rPr lang="en-US" dirty="0"/>
              <a:t> </a:t>
            </a:r>
            <a:r>
              <a:rPr lang="en-US" dirty="0" err="1"/>
              <a:t>volutpat</a:t>
            </a:r>
            <a:endParaRPr lang="en-US" dirty="0"/>
          </a:p>
          <a:p>
            <a:pPr marL="173736" marR="0" lvl="0" indent="-173736" algn="l" defTabSz="457200" rtl="0" eaLnBrk="1" fontAlgn="auto" latinLnBrk="0" hangingPunct="1">
              <a:lnSpc>
                <a:spcPct val="120000"/>
              </a:lnSpc>
              <a:spcBef>
                <a:spcPts val="0"/>
              </a:spcBef>
              <a:spcAft>
                <a:spcPts val="800"/>
              </a:spcAft>
              <a:buClr>
                <a:schemeClr val="accent2"/>
              </a:buClr>
              <a:buSzTx/>
              <a:buFont typeface="Arial"/>
              <a:buChar char="•"/>
              <a:tabLst/>
              <a:defRP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consectetuer</a:t>
            </a:r>
            <a:r>
              <a:rPr lang="en-US" dirty="0"/>
              <a:t> </a:t>
            </a:r>
            <a:r>
              <a:rPr lang="en-US" dirty="0" err="1"/>
              <a:t>adipiscing</a:t>
            </a:r>
            <a:endParaRPr lang="en-US" dirty="0"/>
          </a:p>
        </p:txBody>
      </p:sp>
      <p:sp>
        <p:nvSpPr>
          <p:cNvPr id="23"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041069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4"/>
            <a:ext cx="9144000" cy="929991"/>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Placeholder 1"/>
          <p:cNvSpPr>
            <a:spLocks noGrp="1"/>
          </p:cNvSpPr>
          <p:nvPr>
            <p:ph type="title" hasCustomPrompt="1"/>
          </p:nvPr>
        </p:nvSpPr>
        <p:spPr>
          <a:xfrm>
            <a:off x="1808738" y="119512"/>
            <a:ext cx="6457956" cy="724866"/>
          </a:xfrm>
          <a:prstGeom prst="rect">
            <a:avLst/>
          </a:prstGeom>
        </p:spPr>
        <p:txBody>
          <a:bodyPr vert="horz" lIns="91440" tIns="0" rIns="91440" bIns="45720" rtlCol="0" anchor="ctr">
            <a:normAutofit/>
          </a:bodyPr>
          <a:lstStyle>
            <a:lvl1pPr>
              <a:defRPr baseline="0"/>
            </a:lvl1pPr>
          </a:lstStyle>
          <a:p>
            <a:r>
              <a:rPr lang="en-US" dirty="0"/>
              <a:t>client name</a:t>
            </a:r>
          </a:p>
        </p:txBody>
      </p:sp>
      <p:cxnSp>
        <p:nvCxnSpPr>
          <p:cNvPr id="11" name="Straight Connector 10"/>
          <p:cNvCxnSpPr/>
          <p:nvPr userDrawn="1"/>
        </p:nvCxnSpPr>
        <p:spPr>
          <a:xfrm>
            <a:off x="1667934" y="328466"/>
            <a:ext cx="0" cy="27432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9144000" y="943717"/>
            <a:ext cx="0" cy="5598499"/>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777866" y="1761513"/>
            <a:ext cx="3931920" cy="3657600"/>
          </a:xfrm>
          <a:prstGeom prst="rect">
            <a:avLst/>
          </a:prstGeom>
        </p:spPr>
        <p:txBody>
          <a:bodyPr vert="horz" lIns="91440" tIns="45720" rIns="91440" bIns="45720" rtlCol="0">
            <a:noAutofit/>
          </a:bodyPr>
          <a:lstStyle>
            <a:lvl1pPr marL="173038" indent="-173038">
              <a:lnSpc>
                <a:spcPts val="1600"/>
              </a:lnSpc>
              <a:spcBef>
                <a:spcPts val="0"/>
              </a:spcBef>
              <a:spcAft>
                <a:spcPts val="1300"/>
              </a:spcAft>
              <a:buClr>
                <a:srgbClr val="2FC2D9"/>
              </a:buClr>
              <a:buFont typeface="Arial"/>
              <a:buChar char="•"/>
              <a:defRPr sz="1600" baseline="0">
                <a:solidFill>
                  <a:schemeClr val="tx1"/>
                </a:solidFill>
              </a:defRPr>
            </a:lvl1pPr>
            <a:lvl2pPr>
              <a:defRPr sz="1600"/>
            </a:lvl2pPr>
            <a:lvl3pPr>
              <a:defRPr sz="1400"/>
            </a:lvl3pPr>
          </a:lstStyle>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p:txBody>
      </p:sp>
      <p:sp>
        <p:nvSpPr>
          <p:cNvPr id="23" name="Content Placeholder 22"/>
          <p:cNvSpPr>
            <a:spLocks noGrp="1"/>
          </p:cNvSpPr>
          <p:nvPr>
            <p:ph sz="quarter" idx="10" hasCustomPrompt="1"/>
          </p:nvPr>
        </p:nvSpPr>
        <p:spPr>
          <a:xfrm>
            <a:off x="363536" y="1761513"/>
            <a:ext cx="3931920" cy="3657600"/>
          </a:xfrm>
          <a:prstGeom prst="rect">
            <a:avLst/>
          </a:prstGeom>
        </p:spPr>
        <p:txBody>
          <a:bodyPr tIns="45720">
            <a:noAutofit/>
          </a:bodyPr>
          <a:lstStyle>
            <a:lvl1pPr marL="0" indent="0">
              <a:lnSpc>
                <a:spcPct val="110000"/>
              </a:lnSpc>
              <a:spcBef>
                <a:spcPts val="0"/>
              </a:spcBef>
              <a:spcAft>
                <a:spcPts val="1300"/>
              </a:spcAft>
              <a:buNone/>
              <a:defRPr sz="1600"/>
            </a:lvl1pPr>
            <a:lvl2pPr>
              <a:defRPr sz="1300"/>
            </a:lvl2pPr>
            <a:lvl3pPr>
              <a:defRPr sz="1300"/>
            </a:lvl3pPr>
            <a:lvl4pPr>
              <a:defRPr sz="1300"/>
            </a:lvl4pPr>
            <a:lvl5pPr>
              <a:defRPr sz="1300"/>
            </a:lvl5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adipiscing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endParaRPr lang="en-US" dirty="0"/>
          </a:p>
        </p:txBody>
      </p:sp>
      <p:sp>
        <p:nvSpPr>
          <p:cNvPr id="4" name="Picture Placeholder 3"/>
          <p:cNvSpPr>
            <a:spLocks noGrp="1"/>
          </p:cNvSpPr>
          <p:nvPr>
            <p:ph type="pic" sz="quarter" idx="13" hasCustomPrompt="1"/>
          </p:nvPr>
        </p:nvSpPr>
        <p:spPr>
          <a:xfrm>
            <a:off x="400004" y="256310"/>
            <a:ext cx="1135543" cy="482600"/>
          </a:xfrm>
          <a:prstGeom prst="rect">
            <a:avLst/>
          </a:prstGeom>
        </p:spPr>
        <p:txBody>
          <a:bodyPr>
            <a:normAutofit/>
          </a:bodyPr>
          <a:lstStyle>
            <a:lvl1pPr marL="0" indent="0">
              <a:buNone/>
              <a:defRPr sz="1200" baseline="0"/>
            </a:lvl1pPr>
          </a:lstStyle>
          <a:p>
            <a:r>
              <a:rPr lang="en-US" dirty="0"/>
              <a:t>Insert logo</a:t>
            </a:r>
          </a:p>
        </p:txBody>
      </p:sp>
      <p:sp>
        <p:nvSpPr>
          <p:cNvPr id="16" name="Text Placeholder 2"/>
          <p:cNvSpPr>
            <a:spLocks noGrp="1"/>
          </p:cNvSpPr>
          <p:nvPr>
            <p:ph type="body" sz="quarter" idx="14"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a:t>TITLE TO GO HERE</a:t>
            </a:r>
          </a:p>
        </p:txBody>
      </p:sp>
      <p:sp>
        <p:nvSpPr>
          <p:cNvPr id="20" name="Text Placeholder 2"/>
          <p:cNvSpPr>
            <a:spLocks noGrp="1"/>
          </p:cNvSpPr>
          <p:nvPr>
            <p:ph type="body" sz="quarter" idx="16" hasCustomPrompt="1"/>
          </p:nvPr>
        </p:nvSpPr>
        <p:spPr>
          <a:xfrm>
            <a:off x="48250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3899584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ase Study with imag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6858000"/>
          </a:xfrm>
          <a:prstGeom prst="rect">
            <a:avLst/>
          </a:prstGeom>
        </p:spPr>
        <p:txBody>
          <a:bodyPr anchor="ctr"/>
          <a:lstStyle>
            <a:lvl1pPr marL="0" indent="0" algn="ctr">
              <a:buNone/>
              <a:defRPr/>
            </a:lvl1pPr>
          </a:lstStyle>
          <a:p>
            <a:pPr lvl="0"/>
            <a:r>
              <a:rPr lang="en-US" dirty="0"/>
              <a:t>Insert Case Study Image</a:t>
            </a:r>
          </a:p>
        </p:txBody>
      </p:sp>
      <p:sp>
        <p:nvSpPr>
          <p:cNvPr id="9" name="Rectangle 8"/>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idx="4294967295" hasCustomPrompt="1"/>
          </p:nvPr>
        </p:nvSpPr>
        <p:spPr>
          <a:xfrm>
            <a:off x="272273" y="269597"/>
            <a:ext cx="5709427" cy="724866"/>
          </a:xfrm>
          <a:prstGeom prst="rect">
            <a:avLst/>
          </a:prstGeom>
        </p:spPr>
        <p:txBody>
          <a:bodyPr/>
          <a:lstStyle>
            <a:lvl1pPr>
              <a:defRPr baseline="0"/>
            </a:lvl1pPr>
          </a:lstStyle>
          <a:p>
            <a:r>
              <a:rPr lang="en-US" dirty="0"/>
              <a:t>CASE STUDY CLIENT NAME</a:t>
            </a:r>
            <a:endParaRPr lang="en-US" sz="1800" dirty="0"/>
          </a:p>
        </p:txBody>
      </p:sp>
    </p:spTree>
    <p:extLst>
      <p:ext uri="{BB962C8B-B14F-4D97-AF65-F5344CB8AC3E}">
        <p14:creationId xmlns:p14="http://schemas.microsoft.com/office/powerpoint/2010/main" val="2528589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4" name="Picture Placeholder 23"/>
          <p:cNvSpPr>
            <a:spLocks noGrp="1"/>
          </p:cNvSpPr>
          <p:nvPr>
            <p:ph type="pic" sz="quarter" idx="17" hasCustomPrompt="1"/>
          </p:nvPr>
        </p:nvSpPr>
        <p:spPr>
          <a:xfrm>
            <a:off x="0" y="0"/>
            <a:ext cx="9144000" cy="6858000"/>
          </a:xfrm>
          <a:prstGeom prst="rect">
            <a:avLst/>
          </a:prstGeom>
        </p:spPr>
        <p:txBody>
          <a:bodyPr vert="horz" anchor="ctr" anchorCtr="0"/>
          <a:lstStyle>
            <a:lvl1pPr marL="0" indent="0" algn="ctr">
              <a:buNone/>
              <a:defRPr baseline="0"/>
            </a:lvl1pPr>
          </a:lstStyle>
          <a:p>
            <a:r>
              <a:rPr lang="en-US" dirty="0"/>
              <a:t>CASE STUDY IMAGERY</a:t>
            </a:r>
          </a:p>
        </p:txBody>
      </p:sp>
      <p:sp>
        <p:nvSpPr>
          <p:cNvPr id="11" name="Rectangle 10"/>
          <p:cNvSpPr/>
          <p:nvPr/>
        </p:nvSpPr>
        <p:spPr>
          <a:xfrm>
            <a:off x="6488844" y="0"/>
            <a:ext cx="2655156" cy="6858000"/>
          </a:xfrm>
          <a:prstGeom prst="rect">
            <a:avLst/>
          </a:prstGeom>
          <a:solidFill>
            <a:schemeClr val="bg1"/>
          </a:solidFill>
          <a:ln>
            <a:noFill/>
          </a:ln>
          <a:effectLst>
            <a:outerShdw blurRad="50800" dist="38100" dir="10800000" algn="tl"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 Placeholder 2"/>
          <p:cNvSpPr>
            <a:spLocks noGrp="1"/>
          </p:cNvSpPr>
          <p:nvPr>
            <p:ph type="body" sz="quarter" idx="16" hasCustomPrompt="1"/>
          </p:nvPr>
        </p:nvSpPr>
        <p:spPr>
          <a:xfrm>
            <a:off x="6780848" y="939062"/>
            <a:ext cx="2044896"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baseline="0">
                <a:solidFill>
                  <a:schemeClr val="bg1"/>
                </a:solidFill>
                <a:latin typeface="Arial Black"/>
                <a:cs typeface="Arial Black"/>
              </a:defRPr>
            </a:lvl1pPr>
          </a:lstStyle>
          <a:p>
            <a:pPr lvl="0"/>
            <a:r>
              <a:rPr lang="en-US" dirty="0"/>
              <a:t>SUBTITLE GOES HERE</a:t>
            </a:r>
          </a:p>
        </p:txBody>
      </p:sp>
      <p:sp>
        <p:nvSpPr>
          <p:cNvPr id="12" name="Content Placeholder 10"/>
          <p:cNvSpPr txBox="1">
            <a:spLocks/>
          </p:cNvSpPr>
          <p:nvPr/>
        </p:nvSpPr>
        <p:spPr>
          <a:xfrm>
            <a:off x="6683021" y="1422399"/>
            <a:ext cx="2286000" cy="435789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736" indent="-173736">
              <a:lnSpc>
                <a:spcPct val="120000"/>
              </a:lnSpc>
              <a:spcBef>
                <a:spcPts val="0"/>
              </a:spcBef>
              <a:spcAft>
                <a:spcPts val="1000"/>
              </a:spcAft>
              <a:buClr>
                <a:schemeClr val="accent2"/>
              </a:buClr>
            </a:pPr>
            <a:r>
              <a:rPr lang="en-US" sz="1400" dirty="0">
                <a:solidFill>
                  <a:srgbClr val="444444"/>
                </a:solidFill>
                <a:latin typeface="Trebuchet MS"/>
                <a:ea typeface="ＭＳ Ｐゴシック" pitchFamily="34" charset="-128"/>
                <a:cs typeface="Trebuchet MS"/>
              </a:rPr>
              <a:t>Lorem </a:t>
            </a:r>
            <a:r>
              <a:rPr lang="en-US" sz="1400" dirty="0" err="1">
                <a:solidFill>
                  <a:srgbClr val="444444"/>
                </a:solidFill>
                <a:latin typeface="Trebuchet MS"/>
                <a:cs typeface="Trebuchet MS"/>
              </a:rPr>
              <a:t>ipsum</a:t>
            </a:r>
            <a:r>
              <a:rPr lang="en-US" sz="1400" dirty="0">
                <a:solidFill>
                  <a:srgbClr val="444444"/>
                </a:solidFill>
                <a:latin typeface="Trebuchet MS"/>
                <a:cs typeface="Trebuchet MS"/>
              </a:rPr>
              <a:t> dolor 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minum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consec</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tetur</a:t>
            </a:r>
            <a:r>
              <a:rPr lang="en-US" sz="1400" dirty="0">
                <a:solidFill>
                  <a:srgbClr val="444444"/>
                </a:solidFill>
                <a:latin typeface="Trebuchet MS"/>
                <a:cs typeface="Trebuchet MS"/>
              </a:rPr>
              <a:t> adipiscing </a:t>
            </a:r>
            <a:r>
              <a:rPr lang="en-US" sz="1400" dirty="0" err="1">
                <a:solidFill>
                  <a:srgbClr val="444444"/>
                </a:solidFill>
                <a:latin typeface="Trebuchet MS"/>
                <a:cs typeface="Trebuchet MS"/>
              </a:rPr>
              <a:t>elit</a:t>
            </a:r>
            <a:r>
              <a:rPr lang="en-US" sz="1400" dirty="0">
                <a:solidFill>
                  <a:srgbClr val="444444"/>
                </a:solidFill>
                <a:latin typeface="Trebuchet MS"/>
                <a:cs typeface="Trebuchet MS"/>
              </a:rPr>
              <a:t>. </a:t>
            </a:r>
          </a:p>
          <a:p>
            <a:pPr marL="173736" indent="-173736">
              <a:lnSpc>
                <a:spcPct val="120000"/>
              </a:lnSpc>
              <a:spcBef>
                <a:spcPts val="0"/>
              </a:spcBef>
              <a:spcAft>
                <a:spcPts val="1000"/>
              </a:spcAft>
              <a:buClr>
                <a:schemeClr val="accent2"/>
              </a:buClr>
            </a:pPr>
            <a:r>
              <a:rPr lang="en-US" sz="1400" dirty="0" err="1">
                <a:solidFill>
                  <a:srgbClr val="444444"/>
                </a:solidFill>
                <a:latin typeface="Trebuchet MS"/>
                <a:cs typeface="Trebuchet MS"/>
              </a:rPr>
              <a:t>Mauris</a:t>
            </a:r>
            <a:r>
              <a:rPr lang="en-US" sz="1400" dirty="0">
                <a:solidFill>
                  <a:srgbClr val="444444"/>
                </a:solidFill>
                <a:latin typeface="Trebuchet MS"/>
                <a:cs typeface="Trebuchet MS"/>
              </a:rPr>
              <a:t> 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enim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eget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odio</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lorem</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venenatis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egestas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Donec</a:t>
            </a:r>
            <a:r>
              <a:rPr lang="en-US" sz="1400" dirty="0">
                <a:solidFill>
                  <a:srgbClr val="444444"/>
                </a:solidFill>
                <a:latin typeface="Trebuchet MS"/>
                <a:cs typeface="Trebuchet MS"/>
              </a:rPr>
              <a:t> vitae </a:t>
            </a:r>
            <a:r>
              <a:rPr lang="en-US" sz="1400" dirty="0" err="1">
                <a:solidFill>
                  <a:srgbClr val="444444"/>
                </a:solidFill>
                <a:latin typeface="Trebuchet MS"/>
                <a:cs typeface="Trebuchet MS"/>
              </a:rPr>
              <a:t>molestie</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enim</a:t>
            </a:r>
            <a:r>
              <a:rPr lang="en-US" sz="1400" dirty="0">
                <a:solidFill>
                  <a:srgbClr val="444444"/>
                </a:solidFill>
                <a:latin typeface="Trebuchet MS"/>
                <a:cs typeface="Trebuchet MS"/>
              </a:rPr>
              <a:t>. </a:t>
            </a:r>
          </a:p>
          <a:p>
            <a:pPr marL="173736" indent="-173736">
              <a:lnSpc>
                <a:spcPct val="120000"/>
              </a:lnSpc>
              <a:spcBef>
                <a:spcPts val="0"/>
              </a:spcBef>
              <a:spcAft>
                <a:spcPts val="1000"/>
              </a:spcAft>
              <a:buClr>
                <a:schemeClr val="accent2"/>
              </a:buClr>
            </a:pPr>
            <a:r>
              <a:rPr lang="en-US" sz="1400" dirty="0" err="1">
                <a:solidFill>
                  <a:srgbClr val="444444"/>
                </a:solidFill>
                <a:latin typeface="Trebuchet MS"/>
                <a:cs typeface="Trebuchet MS"/>
              </a:rPr>
              <a:t>Aenean</a:t>
            </a:r>
            <a:r>
              <a:rPr lang="en-US" sz="1400" dirty="0">
                <a:solidFill>
                  <a:srgbClr val="444444"/>
                </a:solidFill>
                <a:latin typeface="Trebuchet MS"/>
                <a:cs typeface="Trebuchet MS"/>
              </a:rPr>
              <a:t> id </a:t>
            </a:r>
            <a:r>
              <a:rPr lang="en-US" sz="1400" dirty="0" err="1">
                <a:solidFill>
                  <a:srgbClr val="444444"/>
                </a:solidFill>
                <a:latin typeface="Trebuchet MS"/>
                <a:cs typeface="Trebuchet MS"/>
              </a:rPr>
              <a:t>mauris</a:t>
            </a:r>
            <a:r>
              <a:rPr lang="en-US" sz="1400" dirty="0">
                <a:solidFill>
                  <a:srgbClr val="444444"/>
                </a:solidFill>
                <a:latin typeface="Trebuchet MS"/>
                <a:cs typeface="Trebuchet MS"/>
              </a:rPr>
              <a:t> adipiscing </a:t>
            </a:r>
            <a:r>
              <a:rPr lang="en-US" sz="1400" dirty="0" err="1">
                <a:solidFill>
                  <a:srgbClr val="444444"/>
                </a:solidFill>
                <a:latin typeface="Trebuchet MS"/>
                <a:cs typeface="Trebuchet MS"/>
              </a:rPr>
              <a:t>accumsan</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iaculis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urna</a:t>
            </a:r>
            <a:r>
              <a:rPr lang="en-US" sz="1400" dirty="0">
                <a:solidFill>
                  <a:srgbClr val="444444"/>
                </a:solidFill>
                <a:latin typeface="Trebuchet MS"/>
                <a:cs typeface="Trebuchet MS"/>
              </a:rPr>
              <a:t> sit </a:t>
            </a:r>
            <a:r>
              <a:rPr lang="en-US" sz="1400" dirty="0" err="1">
                <a:solidFill>
                  <a:srgbClr val="444444"/>
                </a:solidFill>
                <a:latin typeface="Trebuchet MS"/>
                <a:cs typeface="Trebuchet MS"/>
              </a:rPr>
              <a:t>amet</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facilisis</a:t>
            </a:r>
            <a:r>
              <a:rPr lang="en-US" sz="1400" dirty="0">
                <a:solidFill>
                  <a:srgbClr val="444444"/>
                </a:solidFill>
                <a:latin typeface="Trebuchet MS"/>
                <a:cs typeface="Trebuchet MS"/>
              </a:rPr>
              <a:t> </a:t>
            </a:r>
            <a:r>
              <a:rPr lang="en-US" sz="1400" dirty="0" err="1">
                <a:solidFill>
                  <a:srgbClr val="444444"/>
                </a:solidFill>
                <a:latin typeface="Trebuchet MS"/>
                <a:cs typeface="Trebuchet MS"/>
              </a:rPr>
              <a:t>velit</a:t>
            </a:r>
            <a:r>
              <a:rPr lang="en-US" sz="1400" dirty="0">
                <a:solidFill>
                  <a:srgbClr val="444444"/>
                </a:solidFill>
                <a:latin typeface="Trebuchet MS"/>
                <a:cs typeface="Trebuchet MS"/>
              </a:rPr>
              <a:t>.</a:t>
            </a:r>
          </a:p>
        </p:txBody>
      </p:sp>
      <p:cxnSp>
        <p:nvCxnSpPr>
          <p:cNvPr id="14" name="Straight Connector 13"/>
          <p:cNvCxnSpPr/>
          <p:nvPr/>
        </p:nvCxnSpPr>
        <p:spPr>
          <a:xfrm flipH="1">
            <a:off x="6671724" y="757317"/>
            <a:ext cx="2283749"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userDrawn="1">
            <p:ph type="title" idx="4294967295" hasCustomPrompt="1"/>
          </p:nvPr>
        </p:nvSpPr>
        <p:spPr>
          <a:xfrm>
            <a:off x="272273" y="269597"/>
            <a:ext cx="5709427" cy="724866"/>
          </a:xfrm>
          <a:prstGeom prst="rect">
            <a:avLst/>
          </a:prstGeom>
        </p:spPr>
        <p:txBody>
          <a:bodyPr/>
          <a:lstStyle>
            <a:lvl1pPr>
              <a:defRPr baseline="0"/>
            </a:lvl1pPr>
          </a:lstStyle>
          <a:p>
            <a:r>
              <a:rPr lang="en-US" dirty="0"/>
              <a:t>CASE STUDY CLIENT NAME</a:t>
            </a:r>
            <a:endParaRPr lang="en-US" sz="1800" dirty="0"/>
          </a:p>
        </p:txBody>
      </p:sp>
      <p:sp>
        <p:nvSpPr>
          <p:cNvPr id="9" name="Picture Placeholder 3"/>
          <p:cNvSpPr>
            <a:spLocks noGrp="1"/>
          </p:cNvSpPr>
          <p:nvPr>
            <p:ph type="pic" sz="quarter" idx="13" hasCustomPrompt="1"/>
          </p:nvPr>
        </p:nvSpPr>
        <p:spPr>
          <a:xfrm>
            <a:off x="6683021" y="200557"/>
            <a:ext cx="1135543" cy="455167"/>
          </a:xfrm>
          <a:prstGeom prst="rect">
            <a:avLst/>
          </a:prstGeom>
        </p:spPr>
        <p:txBody>
          <a:bodyPr>
            <a:normAutofit/>
          </a:bodyPr>
          <a:lstStyle>
            <a:lvl1pPr marL="0" indent="0">
              <a:buNone/>
              <a:defRPr sz="1200" baseline="0"/>
            </a:lvl1pPr>
          </a:lstStyle>
          <a:p>
            <a:r>
              <a:rPr lang="en-US" dirty="0"/>
              <a:t>Insert logo</a:t>
            </a:r>
          </a:p>
        </p:txBody>
      </p:sp>
    </p:spTree>
    <p:extLst>
      <p:ext uri="{BB962C8B-B14F-4D97-AF65-F5344CB8AC3E}">
        <p14:creationId xmlns:p14="http://schemas.microsoft.com/office/powerpoint/2010/main" val="39559581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4" name="Rectangle 13"/>
          <p:cNvSpPr/>
          <p:nvPr userDrawn="1"/>
        </p:nvSpPr>
        <p:spPr>
          <a:xfrm>
            <a:off x="0" y="6349742"/>
            <a:ext cx="9144000" cy="5082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5"/>
          <p:cNvSpPr>
            <a:spLocks noGrp="1"/>
          </p:cNvSpPr>
          <p:nvPr>
            <p:ph type="pic" sz="quarter" idx="10" hasCustomPrompt="1"/>
          </p:nvPr>
        </p:nvSpPr>
        <p:spPr>
          <a:xfrm>
            <a:off x="0" y="0"/>
            <a:ext cx="9144000" cy="6858000"/>
          </a:xfrm>
          <a:prstGeom prst="rect">
            <a:avLst/>
          </a:prstGeom>
        </p:spPr>
        <p:txBody>
          <a:bodyPr anchor="t"/>
          <a:lstStyle>
            <a:lvl1pPr marL="0" indent="0" algn="ctr">
              <a:buNone/>
              <a:defRPr/>
            </a:lvl1pPr>
          </a:lstStyle>
          <a:p>
            <a:pPr lvl="0"/>
            <a:r>
              <a:rPr lang="en-US" dirty="0"/>
              <a:t>Insert Image</a:t>
            </a:r>
          </a:p>
        </p:txBody>
      </p:sp>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7"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And Line 3 Here</a:t>
            </a:r>
          </a:p>
        </p:txBody>
      </p:sp>
      <p:sp>
        <p:nvSpPr>
          <p:cNvPr id="18"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Line 2 Here</a:t>
            </a:r>
          </a:p>
        </p:txBody>
      </p:sp>
      <p:sp>
        <p:nvSpPr>
          <p:cNvPr id="20"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a:t>OPTIONAL EYEBROW HEADER HERE</a:t>
            </a:r>
          </a:p>
        </p:txBody>
      </p:sp>
      <p:sp>
        <p:nvSpPr>
          <p:cNvPr id="21"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Type Line 1 Here</a:t>
            </a:r>
          </a:p>
        </p:txBody>
      </p:sp>
    </p:spTree>
    <p:extLst>
      <p:ext uri="{BB962C8B-B14F-4D97-AF65-F5344CB8AC3E}">
        <p14:creationId xmlns:p14="http://schemas.microsoft.com/office/powerpoint/2010/main" val="29536862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9" name="Picture Placeholder 6" descr="Pattern_pp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prstGeom prst="rect">
            <a:avLst/>
          </a:prstGeom>
        </p:spPr>
      </p:pic>
      <p:sp>
        <p:nvSpPr>
          <p:cNvPr id="8" name="Text Placeholder 13"/>
          <p:cNvSpPr txBox="1">
            <a:spLocks/>
          </p:cNvSpPr>
          <p:nvPr userDrawn="1"/>
        </p:nvSpPr>
        <p:spPr>
          <a:xfrm>
            <a:off x="781353" y="3328611"/>
            <a:ext cx="6488113" cy="923330"/>
          </a:xfrm>
          <a:prstGeom prst="rect">
            <a:avLst/>
          </a:prstGeom>
        </p:spPr>
        <p:txBody>
          <a:bodyPr/>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0" name="Text Placeholder 12"/>
          <p:cNvSpPr>
            <a:spLocks noGrp="1"/>
          </p:cNvSpPr>
          <p:nvPr>
            <p:ph type="body" sz="quarter" idx="15" hasCustomPrompt="1"/>
          </p:nvPr>
        </p:nvSpPr>
        <p:spPr>
          <a:xfrm>
            <a:off x="872405" y="5136641"/>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And Line 3 Here</a:t>
            </a:r>
          </a:p>
        </p:txBody>
      </p:sp>
      <p:sp>
        <p:nvSpPr>
          <p:cNvPr id="11" name="Text Placeholder 12"/>
          <p:cNvSpPr>
            <a:spLocks noGrp="1"/>
          </p:cNvSpPr>
          <p:nvPr>
            <p:ph type="body" sz="quarter" idx="16" hasCustomPrompt="1"/>
          </p:nvPr>
        </p:nvSpPr>
        <p:spPr>
          <a:xfrm>
            <a:off x="872405" y="447964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Line 2 Here</a:t>
            </a:r>
          </a:p>
        </p:txBody>
      </p:sp>
      <p:sp>
        <p:nvSpPr>
          <p:cNvPr id="14" name="Text Placeholder 14"/>
          <p:cNvSpPr>
            <a:spLocks noGrp="1"/>
          </p:cNvSpPr>
          <p:nvPr>
            <p:ph type="body" sz="quarter" idx="17"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a:t>OPTIONAL EYEBROW HEADER HERE</a:t>
            </a:r>
          </a:p>
        </p:txBody>
      </p:sp>
      <p:sp>
        <p:nvSpPr>
          <p:cNvPr id="16" name="Text Placeholder 12"/>
          <p:cNvSpPr>
            <a:spLocks noGrp="1"/>
          </p:cNvSpPr>
          <p:nvPr>
            <p:ph type="body" sz="quarter" idx="18" hasCustomPrompt="1"/>
          </p:nvPr>
        </p:nvSpPr>
        <p:spPr>
          <a:xfrm>
            <a:off x="872405" y="3831947"/>
            <a:ext cx="528575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Type Line 1 Here</a:t>
            </a:r>
          </a:p>
        </p:txBody>
      </p:sp>
    </p:spTree>
    <p:extLst>
      <p:ext uri="{BB962C8B-B14F-4D97-AF65-F5344CB8AC3E}">
        <p14:creationId xmlns:p14="http://schemas.microsoft.com/office/powerpoint/2010/main" val="6428188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Background Slide">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5000"/>
              </a:lnSpc>
            </a:pPr>
            <a:endParaRPr lang="en-US" dirty="0"/>
          </a:p>
        </p:txBody>
      </p:sp>
      <p:sp>
        <p:nvSpPr>
          <p:cNvPr id="6" name="Text Placeholder 2"/>
          <p:cNvSpPr>
            <a:spLocks noGrp="1"/>
          </p:cNvSpPr>
          <p:nvPr>
            <p:ph idx="1" hasCustomPrompt="1"/>
          </p:nvPr>
        </p:nvSpPr>
        <p:spPr>
          <a:xfrm>
            <a:off x="626531" y="3197413"/>
            <a:ext cx="7574494" cy="2921872"/>
          </a:xfrm>
          <a:prstGeom prst="rect">
            <a:avLst/>
          </a:prstGeom>
        </p:spPr>
        <p:txBody>
          <a:bodyPr vert="horz" lIns="91440" tIns="45720" rIns="91440" bIns="45720" rtlCol="0">
            <a:noAutofit/>
          </a:bodyPr>
          <a:lstStyle>
            <a:lvl1pPr marL="0" indent="0">
              <a:lnSpc>
                <a:spcPct val="85000"/>
              </a:lnSpc>
              <a:spcBef>
                <a:spcPts val="0"/>
              </a:spcBef>
              <a:buFontTx/>
              <a:buNone/>
              <a:defRPr sz="3800">
                <a:solidFill>
                  <a:schemeClr val="bg1"/>
                </a:solidFill>
                <a:latin typeface="Arial Black"/>
                <a:cs typeface="Arial Black"/>
              </a:defRPr>
            </a:lvl1pPr>
            <a:lvl2pPr>
              <a:defRPr sz="1600"/>
            </a:lvl2pPr>
            <a:lvl3pPr>
              <a:defRPr sz="1600"/>
            </a:lvl3pPr>
            <a:lvl4pPr>
              <a:defRPr sz="1600"/>
            </a:lvl4pPr>
            <a:lvl5pPr>
              <a:defRPr sz="1600"/>
            </a:lvl5pPr>
          </a:lstStyle>
          <a:p>
            <a:pPr lvl="0"/>
            <a:r>
              <a:rPr lang="en-US" dirty="0"/>
              <a:t>CLICK TO ADD HEADLINE</a:t>
            </a:r>
          </a:p>
        </p:txBody>
      </p:sp>
      <p:pic>
        <p:nvPicPr>
          <p:cNvPr id="10" name="Picture 9"/>
          <p:cNvPicPr>
            <a:picLocks noChangeAspect="1"/>
          </p:cNvPicPr>
          <p:nvPr userDrawn="1"/>
        </p:nvPicPr>
        <p:blipFill>
          <a:blip r:embed="rId2">
            <a:alphaModFix amt="25000"/>
          </a:blip>
          <a:stretch>
            <a:fillRect/>
          </a:stretch>
        </p:blipFill>
        <p:spPr>
          <a:xfrm>
            <a:off x="-1642264" y="0"/>
            <a:ext cx="12428528" cy="7213600"/>
          </a:xfrm>
          <a:prstGeom prst="rect">
            <a:avLst/>
          </a:prstGeom>
        </p:spPr>
      </p:pic>
    </p:spTree>
    <p:extLst>
      <p:ext uri="{BB962C8B-B14F-4D97-AF65-F5344CB8AC3E}">
        <p14:creationId xmlns:p14="http://schemas.microsoft.com/office/powerpoint/2010/main" val="2050748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aphicFrame>
        <p:nvGraphicFramePr>
          <p:cNvPr id="3" name="Table 2"/>
          <p:cNvGraphicFramePr>
            <a:graphicFrameLocks noGrp="1"/>
          </p:cNvGraphicFramePr>
          <p:nvPr userDrawn="1">
            <p:extLst>
              <p:ext uri="{D42A27DB-BD31-4B8C-83A1-F6EECF244321}">
                <p14:modId xmlns:p14="http://schemas.microsoft.com/office/powerpoint/2010/main" val="1531930536"/>
              </p:ext>
            </p:extLst>
          </p:nvPr>
        </p:nvGraphicFramePr>
        <p:xfrm>
          <a:off x="-1" y="935107"/>
          <a:ext cx="9144000" cy="5530349"/>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362760">
                <a:tc>
                  <a:txBody>
                    <a:bodyPr/>
                    <a:lstStyle/>
                    <a:p>
                      <a:pPr algn="ctr"/>
                      <a:r>
                        <a:rPr lang="en-US" sz="1200" b="1" i="0" dirty="0">
                          <a:solidFill>
                            <a:schemeClr val="bg1"/>
                          </a:solidFill>
                          <a:latin typeface="Trebuchet MS"/>
                          <a:cs typeface="Trebuchet MS"/>
                        </a:rPr>
                        <a:t>M1</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a:solidFill>
                            <a:schemeClr val="bg1"/>
                          </a:solidFill>
                          <a:latin typeface="Trebuchet MS"/>
                          <a:cs typeface="Trebuchet MS"/>
                        </a:rPr>
                        <a:t>M2</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a:solidFill>
                            <a:schemeClr val="bg1"/>
                          </a:solidFill>
                          <a:latin typeface="Trebuchet MS"/>
                          <a:cs typeface="Trebuchet MS"/>
                        </a:rPr>
                        <a:t>M3</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1200" b="1" i="0" dirty="0">
                          <a:solidFill>
                            <a:schemeClr val="bg1"/>
                          </a:solidFill>
                          <a:latin typeface="Trebuchet MS"/>
                          <a:cs typeface="Trebuchet MS"/>
                        </a:rPr>
                        <a:t>M4</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M5</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M6</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M7</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M8</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M9</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M10</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M11</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Trebuchet MS"/>
                          <a:cs typeface="Trebuchet MS"/>
                        </a:rPr>
                        <a:t>M12</a:t>
                      </a:r>
                    </a:p>
                  </a:txBody>
                  <a:tcPr marL="68580" marR="6858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5167589">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900" dirty="0"/>
                    </a:p>
                  </a:txBody>
                  <a:tcPr marL="68580" marR="6858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1"/>
                  </a:ext>
                </a:extLst>
              </a:tr>
            </a:tbl>
          </a:graphicData>
        </a:graphic>
      </p:graphicFrame>
      <p:sp>
        <p:nvSpPr>
          <p:cNvPr id="4"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6883538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339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B61BEF0D-F0BB-DE4B-95CE-6DB70DBA9567}" type="datetimeFigureOut">
              <a:rPr lang="en-US" smtClean="0"/>
              <a:pPr/>
              <a:t>8/25/2016</a:t>
            </a:fld>
            <a:endParaRPr lang="en-US" dirty="0"/>
          </a:p>
        </p:txBody>
      </p:sp>
      <p:sp>
        <p:nvSpPr>
          <p:cNvPr id="5" name="Footer Placeholder 4"/>
          <p:cNvSpPr>
            <a:spLocks noGrp="1"/>
          </p:cNvSpPr>
          <p:nvPr>
            <p:ph type="ftr" sz="quarter" idx="11"/>
          </p:nvPr>
        </p:nvSpPr>
        <p:spPr>
          <a:xfrm>
            <a:off x="1921934" y="5054602"/>
            <a:ext cx="4064860" cy="279400"/>
          </a:xfrm>
        </p:spPr>
        <p:txBody>
          <a:bodyPr/>
          <a:lstStyle/>
          <a:p>
            <a:endParaRPr lang="en-US" dirty="0"/>
          </a:p>
        </p:txBody>
      </p:sp>
      <p:sp>
        <p:nvSpPr>
          <p:cNvPr id="6" name="Slide Number Placeholder 5"/>
          <p:cNvSpPr>
            <a:spLocks noGrp="1"/>
          </p:cNvSpPr>
          <p:nvPr>
            <p:ph type="sldNum" sz="quarter" idx="12"/>
          </p:nvPr>
        </p:nvSpPr>
        <p:spPr>
          <a:xfrm>
            <a:off x="6817317" y="5054602"/>
            <a:ext cx="413483"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6429137"/>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pPr/>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pPr/>
              <a:t>‹#›</a:t>
            </a:fld>
            <a:endParaRPr lang="en-US" dirty="0"/>
          </a:p>
        </p:txBody>
      </p:sp>
    </p:spTree>
    <p:extLst>
      <p:ext uri="{BB962C8B-B14F-4D97-AF65-F5344CB8AC3E}">
        <p14:creationId xmlns:p14="http://schemas.microsoft.com/office/powerpoint/2010/main" val="315045300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988405"/>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pPr/>
              <a:t>8/25/2016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pPr/>
              <a:t>‹#›</a:t>
            </a:fld>
            <a:endParaRPr lang="en-US" dirty="0"/>
          </a:p>
        </p:txBody>
      </p:sp>
    </p:spTree>
    <p:extLst>
      <p:ext uri="{BB962C8B-B14F-4D97-AF65-F5344CB8AC3E}">
        <p14:creationId xmlns:p14="http://schemas.microsoft.com/office/powerpoint/2010/main" val="1923176814"/>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6945309"/>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5256152"/>
      </p:ext>
    </p:extLst>
  </p:cSld>
  <p:clrMapOvr>
    <a:masterClrMapping/>
  </p:clrMapOvr>
  <p:hf sldNum="0"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9" Type="http://schemas.openxmlformats.org/officeDocument/2006/relationships/image" Target="../media/image5.png"/><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image" Target="../media/image4.png"/><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image" Target="../media/image3.png"/><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8" Type="http://schemas.openxmlformats.org/officeDocument/2006/relationships/slideLayout" Target="../slideLayouts/slideLayout11.xml"/><Relationship Id="rId3"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41666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40"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8">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38">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8/25/2016</a:t>
            </a:fld>
            <a:endParaRPr lang="en-US" dirty="0"/>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
        <p:nvSpPr>
          <p:cNvPr id="12" name="Rectangle 11"/>
          <p:cNvSpPr/>
          <p:nvPr/>
        </p:nvSpPr>
        <p:spPr>
          <a:xfrm>
            <a:off x="0" y="6500707"/>
            <a:ext cx="9144000" cy="36576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1172210" y="6564320"/>
            <a:ext cx="2316480" cy="215444"/>
          </a:xfrm>
          <a:prstGeom prst="rect">
            <a:avLst/>
          </a:prstGeom>
          <a:noFill/>
        </p:spPr>
        <p:txBody>
          <a:bodyPr wrap="square" rtlCol="0">
            <a:spAutoFit/>
          </a:bodyPr>
          <a:lstStyle/>
          <a:p>
            <a:r>
              <a:rPr lang="en-US" sz="800" b="0" i="0" kern="0" spc="20" dirty="0">
                <a:solidFill>
                  <a:schemeClr val="accent1"/>
                </a:solidFill>
                <a:latin typeface="Trebuchet MS"/>
                <a:cs typeface="Trebuchet MS"/>
              </a:rPr>
              <a:t>CONFIDENTIAL</a:t>
            </a:r>
          </a:p>
        </p:txBody>
      </p:sp>
      <p:cxnSp>
        <p:nvCxnSpPr>
          <p:cNvPr id="14" name="Straight Connector 13"/>
          <p:cNvCxnSpPr/>
          <p:nvPr/>
        </p:nvCxnSpPr>
        <p:spPr>
          <a:xfrm>
            <a:off x="1104900" y="6601291"/>
            <a:ext cx="0" cy="164592"/>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5" name="Picture 14" descr="logo_footer.pn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66830" y="6615683"/>
            <a:ext cx="476250" cy="169417"/>
          </a:xfrm>
          <a:prstGeom prst="rect">
            <a:avLst/>
          </a:prstGeom>
        </p:spPr>
      </p:pic>
    </p:spTree>
    <p:extLst>
      <p:ext uri="{BB962C8B-B14F-4D97-AF65-F5344CB8AC3E}">
        <p14:creationId xmlns:p14="http://schemas.microsoft.com/office/powerpoint/2010/main" val="225558293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654" r:id="rId19"/>
    <p:sldLayoutId id="2147483702" r:id="rId20"/>
    <p:sldLayoutId id="2147483711" r:id="rId21"/>
    <p:sldLayoutId id="2147483728" r:id="rId22"/>
    <p:sldLayoutId id="2147483712" r:id="rId23"/>
    <p:sldLayoutId id="2147483734" r:id="rId24"/>
    <p:sldLayoutId id="2147483736" r:id="rId25"/>
    <p:sldLayoutId id="2147483735" r:id="rId26"/>
    <p:sldLayoutId id="2147483737" r:id="rId27"/>
    <p:sldLayoutId id="2147483713" r:id="rId28"/>
    <p:sldLayoutId id="2147483727" r:id="rId29"/>
    <p:sldLayoutId id="2147483741" r:id="rId30"/>
    <p:sldLayoutId id="2147483698" r:id="rId31"/>
    <p:sldLayoutId id="2147483733" r:id="rId32"/>
    <p:sldLayoutId id="2147483706" r:id="rId33"/>
    <p:sldLayoutId id="2147483738" r:id="rId34"/>
    <p:sldLayoutId id="2147483739" r:id="rId35"/>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1.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Layout" Target="../diagrams/layout1.xml"/><Relationship Id="rId7"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2.png"/><Relationship Id="rId4" Type="http://schemas.openxmlformats.org/officeDocument/2006/relationships/diagramQuickStyle" Target="../diagrams/quickStyle1.xml"/><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mailto:Anastsiya_Babovich@epam.com" TargetMode="External"/><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hyperlink" Target="http://localhost/books/ISBN-0011" TargetMode="External"/><Relationship Id="rId7" Type="http://schemas.openxmlformats.org/officeDocument/2006/relationships/hyperlink" Target="http://localhost/classes/cs2650/students" TargetMode="External"/><Relationship Id="rId2" Type="http://schemas.openxmlformats.org/officeDocument/2006/relationships/hyperlink" Target="http://localhost/books/" TargetMode="External"/><Relationship Id="rId1" Type="http://schemas.openxmlformats.org/officeDocument/2006/relationships/slideLayout" Target="../slideLayouts/slideLayout21.xml"/><Relationship Id="rId6" Type="http://schemas.openxmlformats.org/officeDocument/2006/relationships/hyperlink" Target="http://localhost/classes/cs2650" TargetMode="External"/><Relationship Id="rId5" Type="http://schemas.openxmlformats.org/officeDocument/2006/relationships/hyperlink" Target="http://localhost/classes" TargetMode="External"/><Relationship Id="rId4" Type="http://schemas.openxmlformats.org/officeDocument/2006/relationships/hyperlink" Target="http://localhost/books/ISBN-0011/author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books/ISBN-0011021" TargetMode="External"/><Relationship Id="rId2" Type="http://schemas.openxmlformats.org/officeDocument/2006/relationships/hyperlink" Target="http://localhost/books" TargetMode="External"/><Relationship Id="rId1" Type="http://schemas.openxmlformats.org/officeDocument/2006/relationships/slideLayout" Target="../slideLayouts/slideLayout21.xml"/><Relationship Id="rId4" Type="http://schemas.openxmlformats.org/officeDocument/2006/relationships/hyperlink" Target="http://localhost/books/ISBN-0011021/author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books/isbn-111" TargetMode="External"/><Relationship Id="rId2" Type="http://schemas.openxmlformats.org/officeDocument/2006/relationships/hyperlink" Target="http://localhost/books/" TargetMode="Externa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hyperlink" Target="http://localhost/books/ISBN-0011" TargetMode="Externa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1.xml"/><Relationship Id="rId4" Type="http://schemas.openxmlformats.org/officeDocument/2006/relationships/image" Target="../media/image28.jpeg"/></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1.xml"/><Relationship Id="rId5" Type="http://schemas.openxmlformats.org/officeDocument/2006/relationships/image" Target="../media/image59.png"/><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1.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2" Type="http://schemas.openxmlformats.org/officeDocument/2006/relationships/hyperlink" Target="http://static.springsource.org/spring/docs/3.0.x/javadoc-api/org/springframework/web/client/RestTemplate.html" TargetMode="Externa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8" Type="http://schemas.openxmlformats.org/officeDocument/2006/relationships/hyperlink" Target="http://static.springsource.org/spring/docs/3.0.x/javadoc-api/org/springframework/web/client/RestTemplate.html#put%28String,%20Object,%20String...%29" TargetMode="External"/><Relationship Id="rId3" Type="http://schemas.openxmlformats.org/officeDocument/2006/relationships/hyperlink" Target="http://static.springsource.org/spring/docs/3.0.x/javadoc-api/org/springframework/web/client/RestTemplate.html#delete%28String,%20String...%29" TargetMode="External"/><Relationship Id="rId7" Type="http://schemas.openxmlformats.org/officeDocument/2006/relationships/hyperlink" Target="http://static.springsource.org/spring/docs/3.0.x/javadoc-api/org/springframework/web/client/RestTemplate.html#postForLocation%28String,%20Object,%20String...%29"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hyperlink" Target="http://static.springsource.org/spring/docs/3.0.x/javadoc-api/org/springframework/web/client/RestTemplate.html#optionsForAllow%28String,%20String...%29" TargetMode="External"/><Relationship Id="rId5" Type="http://schemas.openxmlformats.org/officeDocument/2006/relationships/hyperlink" Target="http://static.springsource.org/spring/docs/3.0.x/javadoc-api/org/springframework/web/client/RestTemplate.html#headForHeaders%28String,%20String...%29" TargetMode="External"/><Relationship Id="rId4" Type="http://schemas.openxmlformats.org/officeDocument/2006/relationships/hyperlink" Target="http://static.springsource.org/spring/docs/3.0.x/javadoc-api/org/springframework/web/client/RestTemplate.html#getForObject%28String,%20Class,%20String...%29"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mailto:Anastasiya_Babovich@epam.com" TargetMode="Externa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r="11459"/>
          <a:stretch/>
        </p:blipFill>
        <p:spPr>
          <a:xfrm flipH="1">
            <a:off x="0" y="-1"/>
            <a:ext cx="9144000" cy="6858002"/>
          </a:xfrm>
        </p:spPr>
      </p:pic>
      <p:sp>
        <p:nvSpPr>
          <p:cNvPr id="2" name="Text Placeholder 1"/>
          <p:cNvSpPr>
            <a:spLocks noGrp="1"/>
          </p:cNvSpPr>
          <p:nvPr>
            <p:ph type="body" sz="quarter" idx="15"/>
          </p:nvPr>
        </p:nvSpPr>
        <p:spPr>
          <a:xfrm>
            <a:off x="627880" y="3605833"/>
            <a:ext cx="6910388" cy="609398"/>
          </a:xfrm>
        </p:spPr>
        <p:txBody>
          <a:bodyPr/>
          <a:lstStyle/>
          <a:p>
            <a:r>
              <a:rPr lang="en-US" dirty="0"/>
              <a:t>Test automation for WSs</a:t>
            </a:r>
            <a:endParaRPr lang="en-US" sz="4100" dirty="0"/>
          </a:p>
        </p:txBody>
      </p:sp>
      <p:pic>
        <p:nvPicPr>
          <p:cNvPr id="8" name="Picture Placeholder 7" descr="logo_cover_5.pn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3538" b="3538"/>
          <a:stretch>
            <a:fillRect/>
          </a:stretch>
        </p:blipFill>
        <p:spPr/>
      </p:pic>
    </p:spTree>
    <p:extLst>
      <p:ext uri="{BB962C8B-B14F-4D97-AF65-F5344CB8AC3E}">
        <p14:creationId xmlns:p14="http://schemas.microsoft.com/office/powerpoint/2010/main" val="1184765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381000"/>
            <a:ext cx="6745213" cy="2554545"/>
          </a:xfrm>
          <a:prstGeom prst="rect">
            <a:avLst/>
          </a:prstGeom>
          <a:noFill/>
        </p:spPr>
        <p:txBody>
          <a:bodyPr wrap="square" lIns="91440" tIns="45720" rIns="91440" bIns="45720">
            <a:spAutoFit/>
          </a:bodyPr>
          <a:lstStyle/>
          <a:p>
            <a:r>
              <a:rPr lang="en-US" sz="80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W</a:t>
            </a:r>
            <a:r>
              <a:rPr lang="en-US" sz="8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eb-</a:t>
            </a:r>
          </a:p>
          <a:p>
            <a:r>
              <a:rPr lang="en-US" sz="80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a:t>
            </a:r>
            <a:r>
              <a:rPr lang="en-US" sz="8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ervice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3401483"/>
            <a:ext cx="2438400" cy="2438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00" y="3115733"/>
            <a:ext cx="2971800" cy="3009900"/>
          </a:xfrm>
          <a:prstGeom prst="rect">
            <a:avLst/>
          </a:prstGeom>
        </p:spPr>
      </p:pic>
    </p:spTree>
    <p:extLst>
      <p:ext uri="{BB962C8B-B14F-4D97-AF65-F5344CB8AC3E}">
        <p14:creationId xmlns:p14="http://schemas.microsoft.com/office/powerpoint/2010/main" val="1932085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Why do we need Web Services?</a:t>
            </a:r>
          </a:p>
        </p:txBody>
      </p:sp>
      <p:pic>
        <p:nvPicPr>
          <p:cNvPr id="5" name="Picture 8" descr="http://all-biz.net/wp-content/uploads/2012/05/voprpos-otv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4824" y="1538748"/>
            <a:ext cx="4488428" cy="448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94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a:t>The Intelligence in the  Connection</a:t>
            </a:r>
          </a:p>
        </p:txBody>
      </p:sp>
      <p:pic>
        <p:nvPicPr>
          <p:cNvPr id="5" name="Picture 5"/>
          <p:cNvPicPr>
            <a:picLocks noChangeAspect="1"/>
          </p:cNvPicPr>
          <p:nvPr/>
        </p:nvPicPr>
        <p:blipFill>
          <a:blip r:embed="rId2" cstate="print"/>
          <a:stretch>
            <a:fillRect/>
          </a:stretch>
        </p:blipFill>
        <p:spPr>
          <a:xfrm>
            <a:off x="906113" y="1514019"/>
            <a:ext cx="7367732" cy="4432996"/>
          </a:xfrm>
          <a:prstGeom prst="rect">
            <a:avLst/>
          </a:prstGeom>
        </p:spPr>
      </p:pic>
    </p:spTree>
    <p:extLst>
      <p:ext uri="{BB962C8B-B14F-4D97-AF65-F5344CB8AC3E}">
        <p14:creationId xmlns:p14="http://schemas.microsoft.com/office/powerpoint/2010/main" val="3529498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How do people communicate?</a:t>
            </a:r>
          </a:p>
        </p:txBody>
      </p:sp>
      <p:pic>
        <p:nvPicPr>
          <p:cNvPr id="5" name="Picture 2" descr="http://www.kontakto.ru/%D1%87%D0%B5%D0%BB%D0%BE%D0%B2%D0%B5%D1%87%D0%B5%D0%BA%20%D1%81%20%D0%BA%D0%BE%D0%BD%D0%B2%D0%B5%D1%80%D1%82%D0%BE%D0%B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081" y="2028965"/>
            <a:ext cx="2599738" cy="2599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hqoboi.com/img/other_/3d-chelovechek-7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8142" y="2077473"/>
            <a:ext cx="1915142" cy="2553522"/>
          </a:xfrm>
          <a:prstGeom prst="rect">
            <a:avLst/>
          </a:prstGeom>
          <a:noFill/>
          <a:extLst>
            <a:ext uri="{909E8E84-426E-40DD-AFC4-6F175D3DCCD1}">
              <a14:hiddenFill xmlns:a14="http://schemas.microsoft.com/office/drawing/2010/main">
                <a:solidFill>
                  <a:srgbClr val="FFFFFF"/>
                </a:solidFill>
              </a14:hiddenFill>
            </a:ext>
          </a:extLst>
        </p:spPr>
      </p:pic>
      <p:sp>
        <p:nvSpPr>
          <p:cNvPr id="7" name="Curved Down Arrow 8"/>
          <p:cNvSpPr/>
          <p:nvPr/>
        </p:nvSpPr>
        <p:spPr>
          <a:xfrm>
            <a:off x="2723217" y="1252357"/>
            <a:ext cx="4056440" cy="6655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Down Arrow 9"/>
          <p:cNvSpPr/>
          <p:nvPr/>
        </p:nvSpPr>
        <p:spPr>
          <a:xfrm rot="10800000">
            <a:off x="2810480" y="4790578"/>
            <a:ext cx="4056440" cy="6655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553894" y="2304183"/>
            <a:ext cx="2607712" cy="2308324"/>
          </a:xfrm>
          <a:prstGeom prst="rect">
            <a:avLst/>
          </a:prstGeom>
          <a:noFill/>
        </p:spPr>
        <p:txBody>
          <a:bodyPr wrap="square" rtlCol="0">
            <a:spAutoFit/>
          </a:bodyPr>
          <a:lstStyle/>
          <a:p>
            <a:pPr algn="ctr"/>
            <a:r>
              <a:rPr lang="en-US" sz="3600" b="1" dirty="0"/>
              <a:t>Medium</a:t>
            </a:r>
          </a:p>
          <a:p>
            <a:pPr algn="ctr"/>
            <a:r>
              <a:rPr lang="en-US" sz="3600" b="1" dirty="0"/>
              <a:t>&amp;</a:t>
            </a:r>
            <a:endParaRPr lang="ru-RU" sz="3600" b="1" dirty="0"/>
          </a:p>
          <a:p>
            <a:pPr algn="ctr"/>
            <a:r>
              <a:rPr lang="en-US" sz="3600" b="1" dirty="0"/>
              <a:t>Shared vocabulary</a:t>
            </a:r>
          </a:p>
        </p:txBody>
      </p:sp>
    </p:spTree>
    <p:extLst>
      <p:ext uri="{BB962C8B-B14F-4D97-AF65-F5344CB8AC3E}">
        <p14:creationId xmlns:p14="http://schemas.microsoft.com/office/powerpoint/2010/main" val="115786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How does software communicate?</a:t>
            </a:r>
          </a:p>
        </p:txBody>
      </p:sp>
      <p:sp>
        <p:nvSpPr>
          <p:cNvPr id="5" name="Footer Placeholder 3"/>
          <p:cNvSpPr txBox="1">
            <a:spLocks/>
          </p:cNvSpPr>
          <p:nvPr/>
        </p:nvSpPr>
        <p:spPr>
          <a:xfrm>
            <a:off x="5284839" y="6519116"/>
            <a:ext cx="3048000" cy="338884"/>
          </a:xfrm>
          <a:prstGeom prst="rect">
            <a:avLst/>
          </a:prstGeom>
          <a:solidFill>
            <a:schemeClr val="bg1"/>
          </a:solidFill>
          <a:ln>
            <a:noFill/>
          </a:ln>
          <a:effectLst>
            <a:outerShdw blurRad="40005" dist="25400" dir="5400000" algn="t" rotWithShape="0">
              <a:prstClr val="black">
                <a:alpha val="30000"/>
              </a:prstClr>
            </a:outerShdw>
          </a:effectLst>
        </p:spPr>
        <p:txBody>
          <a:bodyPr vert="horz" lIns="365760" tIns="45720" rIns="91440" bIns="45720" rtlCol="0" anchor="ctr" anchorCtr="0">
            <a:normAutofit fontScale="77500" lnSpcReduction="20000"/>
          </a:bodyPr>
          <a:lstStyle/>
          <a:p>
            <a:pPr marL="0" marR="0" lvl="0" indent="0" algn="l" defTabSz="457200" rtl="0" eaLnBrk="1" fontAlgn="auto" latinLnBrk="0" hangingPunct="1">
              <a:lnSpc>
                <a:spcPct val="100000"/>
              </a:lnSpc>
              <a:spcBef>
                <a:spcPct val="20000"/>
              </a:spcBef>
              <a:spcAft>
                <a:spcPts val="600"/>
              </a:spcAft>
              <a:buClr>
                <a:schemeClr val="accent1"/>
              </a:buClr>
              <a:buSzPct val="115000"/>
              <a:buFont typeface="Arial"/>
              <a:buNone/>
              <a:tabLst/>
              <a:defRPr/>
            </a:pPr>
            <a:r>
              <a:rPr kumimoji="0" lang="en-US" sz="2600" b="0" i="0" u="none" strike="noStrike" kern="1200" cap="none" spc="0" normalizeH="0" baseline="0" noProof="0">
                <a:ln>
                  <a:noFill/>
                </a:ln>
                <a:solidFill>
                  <a:schemeClr val="tx1">
                    <a:lumMod val="85000"/>
                    <a:lumOff val="15000"/>
                  </a:schemeClr>
                </a:solidFill>
                <a:effectLst/>
                <a:uLnTx/>
                <a:uFillTx/>
                <a:latin typeface="Arial Black"/>
                <a:ea typeface="+mn-ea"/>
                <a:cs typeface="Arial" charset="0"/>
              </a:rPr>
              <a:t>Confidential</a:t>
            </a:r>
            <a:endParaRPr kumimoji="0" lang="en-US" sz="2600" b="0" i="0" u="none" strike="noStrike" kern="1200" cap="none" spc="0" normalizeH="0" baseline="0" noProof="0" dirty="0">
              <a:ln>
                <a:noFill/>
              </a:ln>
              <a:solidFill>
                <a:schemeClr val="tx1">
                  <a:lumMod val="85000"/>
                  <a:lumOff val="15000"/>
                </a:schemeClr>
              </a:solidFill>
              <a:effectLst/>
              <a:uLnTx/>
              <a:uFillTx/>
              <a:latin typeface="Arial Black"/>
              <a:ea typeface="+mn-ea"/>
              <a:cs typeface="Arial Black"/>
            </a:endParaRPr>
          </a:p>
        </p:txBody>
      </p:sp>
      <p:sp>
        <p:nvSpPr>
          <p:cNvPr id="6" name="Curved Down Arrow 19"/>
          <p:cNvSpPr/>
          <p:nvPr/>
        </p:nvSpPr>
        <p:spPr>
          <a:xfrm>
            <a:off x="1335001" y="1508277"/>
            <a:ext cx="6388238" cy="9904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Down Arrow 20"/>
          <p:cNvSpPr/>
          <p:nvPr/>
        </p:nvSpPr>
        <p:spPr>
          <a:xfrm rot="10800000">
            <a:off x="1335000" y="4674900"/>
            <a:ext cx="6881028"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9" descr="http://www.wpclipart.com/computer/PCs/more_computers/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76" y="2731103"/>
            <a:ext cx="1444450" cy="1459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https://encrypted-tbn3.gstatic.com/images?q=tbn:ANd9GcRArdUAgfb1ai6d3b3nkbUhgUkLb0Klnj4TFTo0Gc5hwLKTucUhw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4976" y="2731104"/>
            <a:ext cx="1189498" cy="14590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2776" y="4263150"/>
            <a:ext cx="1508535" cy="369332"/>
          </a:xfrm>
          <a:prstGeom prst="rect">
            <a:avLst/>
          </a:prstGeom>
          <a:noFill/>
        </p:spPr>
        <p:txBody>
          <a:bodyPr wrap="square" rtlCol="0">
            <a:spAutoFit/>
          </a:bodyPr>
          <a:lstStyle/>
          <a:p>
            <a:pPr algn="ctr"/>
            <a:r>
              <a:rPr lang="en-US" i="1" dirty="0"/>
              <a:t>Client</a:t>
            </a:r>
          </a:p>
        </p:txBody>
      </p:sp>
      <p:sp>
        <p:nvSpPr>
          <p:cNvPr id="11" name="TextBox 10"/>
          <p:cNvSpPr txBox="1"/>
          <p:nvPr/>
        </p:nvSpPr>
        <p:spPr>
          <a:xfrm>
            <a:off x="7254976" y="4308139"/>
            <a:ext cx="1508535" cy="369332"/>
          </a:xfrm>
          <a:prstGeom prst="rect">
            <a:avLst/>
          </a:prstGeom>
          <a:noFill/>
        </p:spPr>
        <p:txBody>
          <a:bodyPr wrap="square" rtlCol="0">
            <a:spAutoFit/>
          </a:bodyPr>
          <a:lstStyle/>
          <a:p>
            <a:pPr algn="ctr"/>
            <a:r>
              <a:rPr lang="en-US" i="1" dirty="0"/>
              <a:t>Server</a:t>
            </a:r>
          </a:p>
        </p:txBody>
      </p:sp>
      <p:sp>
        <p:nvSpPr>
          <p:cNvPr id="12" name="TextBox 11"/>
          <p:cNvSpPr txBox="1"/>
          <p:nvPr/>
        </p:nvSpPr>
        <p:spPr>
          <a:xfrm>
            <a:off x="2190136" y="2209800"/>
            <a:ext cx="1217926" cy="646331"/>
          </a:xfrm>
          <a:prstGeom prst="rect">
            <a:avLst/>
          </a:prstGeom>
          <a:noFill/>
        </p:spPr>
        <p:txBody>
          <a:bodyPr wrap="square" rtlCol="0">
            <a:spAutoFit/>
          </a:bodyPr>
          <a:lstStyle/>
          <a:p>
            <a:r>
              <a:rPr lang="en-US" dirty="0"/>
              <a:t>Java</a:t>
            </a:r>
          </a:p>
          <a:p>
            <a:r>
              <a:rPr lang="en-US" dirty="0"/>
              <a:t>…</a:t>
            </a:r>
          </a:p>
        </p:txBody>
      </p:sp>
      <p:sp>
        <p:nvSpPr>
          <p:cNvPr id="13" name="TextBox 12"/>
          <p:cNvSpPr txBox="1"/>
          <p:nvPr/>
        </p:nvSpPr>
        <p:spPr>
          <a:xfrm>
            <a:off x="5970002" y="2209800"/>
            <a:ext cx="1217926" cy="646331"/>
          </a:xfrm>
          <a:prstGeom prst="rect">
            <a:avLst/>
          </a:prstGeom>
          <a:noFill/>
        </p:spPr>
        <p:txBody>
          <a:bodyPr wrap="square" rtlCol="0">
            <a:spAutoFit/>
          </a:bodyPr>
          <a:lstStyle/>
          <a:p>
            <a:r>
              <a:rPr lang="en-US" dirty="0"/>
              <a:t>.NET</a:t>
            </a:r>
          </a:p>
          <a:p>
            <a:r>
              <a:rPr lang="en-US" dirty="0"/>
              <a:t>…</a:t>
            </a:r>
          </a:p>
        </p:txBody>
      </p:sp>
      <p:sp>
        <p:nvSpPr>
          <p:cNvPr id="14" name="TextBox 13"/>
          <p:cNvSpPr txBox="1"/>
          <p:nvPr/>
        </p:nvSpPr>
        <p:spPr>
          <a:xfrm>
            <a:off x="5661831" y="4030396"/>
            <a:ext cx="1217926" cy="646331"/>
          </a:xfrm>
          <a:prstGeom prst="rect">
            <a:avLst/>
          </a:prstGeom>
          <a:noFill/>
        </p:spPr>
        <p:txBody>
          <a:bodyPr wrap="square" rtlCol="0">
            <a:spAutoFit/>
          </a:bodyPr>
          <a:lstStyle/>
          <a:p>
            <a:r>
              <a:rPr lang="en-US" dirty="0"/>
              <a:t>Desktop</a:t>
            </a:r>
          </a:p>
          <a:p>
            <a:r>
              <a:rPr lang="en-US" dirty="0"/>
              <a:t>…</a:t>
            </a:r>
          </a:p>
        </p:txBody>
      </p:sp>
      <p:sp>
        <p:nvSpPr>
          <p:cNvPr id="15" name="TextBox 14"/>
          <p:cNvSpPr txBox="1"/>
          <p:nvPr/>
        </p:nvSpPr>
        <p:spPr>
          <a:xfrm>
            <a:off x="2190136" y="4030396"/>
            <a:ext cx="1217926" cy="646331"/>
          </a:xfrm>
          <a:prstGeom prst="rect">
            <a:avLst/>
          </a:prstGeom>
          <a:noFill/>
        </p:spPr>
        <p:txBody>
          <a:bodyPr wrap="square" rtlCol="0">
            <a:spAutoFit/>
          </a:bodyPr>
          <a:lstStyle/>
          <a:p>
            <a:r>
              <a:rPr lang="en-US" dirty="0"/>
              <a:t>Mobile</a:t>
            </a:r>
          </a:p>
          <a:p>
            <a:r>
              <a:rPr lang="en-US" dirty="0"/>
              <a:t>…</a:t>
            </a:r>
          </a:p>
        </p:txBody>
      </p:sp>
      <p:pic>
        <p:nvPicPr>
          <p:cNvPr id="16" name="Picture 13" descr="http://www.ugrijuhla.net/wp-content/uploads/2011/08/Website-hosting-compan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5039" y="2209800"/>
            <a:ext cx="2642027" cy="21843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075039" y="895350"/>
            <a:ext cx="2586792" cy="369332"/>
          </a:xfrm>
          <a:prstGeom prst="rect">
            <a:avLst/>
          </a:prstGeom>
          <a:noFill/>
        </p:spPr>
        <p:txBody>
          <a:bodyPr wrap="square" rtlCol="0">
            <a:spAutoFit/>
          </a:bodyPr>
          <a:lstStyle/>
          <a:p>
            <a:pPr algn="ctr"/>
            <a:r>
              <a:rPr lang="en-US" b="1" i="1" dirty="0"/>
              <a:t>Request</a:t>
            </a:r>
          </a:p>
        </p:txBody>
      </p:sp>
      <p:sp>
        <p:nvSpPr>
          <p:cNvPr id="18" name="TextBox 17"/>
          <p:cNvSpPr txBox="1"/>
          <p:nvPr/>
        </p:nvSpPr>
        <p:spPr>
          <a:xfrm>
            <a:off x="3235724" y="5407036"/>
            <a:ext cx="2586792" cy="369332"/>
          </a:xfrm>
          <a:prstGeom prst="rect">
            <a:avLst/>
          </a:prstGeom>
          <a:noFill/>
        </p:spPr>
        <p:txBody>
          <a:bodyPr wrap="square" rtlCol="0">
            <a:spAutoFit/>
          </a:bodyPr>
          <a:lstStyle/>
          <a:p>
            <a:pPr algn="ctr"/>
            <a:r>
              <a:rPr lang="en-US" b="1" i="1" dirty="0"/>
              <a:t>Response</a:t>
            </a:r>
          </a:p>
        </p:txBody>
      </p:sp>
    </p:spTree>
    <p:extLst>
      <p:ext uri="{BB962C8B-B14F-4D97-AF65-F5344CB8AC3E}">
        <p14:creationId xmlns:p14="http://schemas.microsoft.com/office/powerpoint/2010/main" val="10916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Web service definition</a:t>
            </a:r>
          </a:p>
        </p:txBody>
      </p:sp>
      <p:sp>
        <p:nvSpPr>
          <p:cNvPr id="5" name="Rectangle 7"/>
          <p:cNvSpPr/>
          <p:nvPr/>
        </p:nvSpPr>
        <p:spPr>
          <a:xfrm>
            <a:off x="914400" y="936542"/>
            <a:ext cx="2667000" cy="461665"/>
          </a:xfrm>
          <a:prstGeom prst="rect">
            <a:avLst/>
          </a:prstGeom>
        </p:spPr>
        <p:txBody>
          <a:bodyPr wrap="square">
            <a:spAutoFit/>
          </a:bodyPr>
          <a:lstStyle/>
          <a:p>
            <a:r>
              <a:rPr lang="en-US" sz="2400" dirty="0">
                <a:solidFill>
                  <a:schemeClr val="accent1"/>
                </a:solidFill>
              </a:rPr>
              <a:t>W3C Definition</a:t>
            </a:r>
          </a:p>
        </p:txBody>
      </p:sp>
      <p:sp>
        <p:nvSpPr>
          <p:cNvPr id="6" name="Rectangle 1"/>
          <p:cNvSpPr/>
          <p:nvPr/>
        </p:nvSpPr>
        <p:spPr>
          <a:xfrm>
            <a:off x="713574" y="1398207"/>
            <a:ext cx="3706026" cy="2585323"/>
          </a:xfrm>
          <a:prstGeom prst="rect">
            <a:avLst/>
          </a:prstGeom>
        </p:spPr>
        <p:txBody>
          <a:bodyPr wrap="square">
            <a:spAutoFit/>
          </a:bodyPr>
          <a:lstStyle/>
          <a:p>
            <a:pPr>
              <a:lnSpc>
                <a:spcPct val="90000"/>
              </a:lnSpc>
            </a:pPr>
            <a:r>
              <a:rPr lang="en-US" dirty="0"/>
              <a:t>"Web Service is a software application identified by a </a:t>
            </a:r>
            <a:r>
              <a:rPr lang="en-US" i="1" dirty="0"/>
              <a:t>URI</a:t>
            </a:r>
            <a:r>
              <a:rPr lang="en-US" dirty="0"/>
              <a:t>, whose interfaces and bindings are capable of being </a:t>
            </a:r>
            <a:r>
              <a:rPr lang="en-US" i="1" dirty="0"/>
              <a:t>defined</a:t>
            </a:r>
            <a:r>
              <a:rPr lang="en-US" dirty="0"/>
              <a:t>, </a:t>
            </a:r>
            <a:r>
              <a:rPr lang="en-US" i="1" dirty="0"/>
              <a:t>described</a:t>
            </a:r>
            <a:r>
              <a:rPr lang="en-US" dirty="0"/>
              <a:t>, and </a:t>
            </a:r>
            <a:r>
              <a:rPr lang="en-US" i="1" dirty="0"/>
              <a:t>discovered</a:t>
            </a:r>
            <a:r>
              <a:rPr lang="en-US" dirty="0"/>
              <a:t> by XML artifacts and which supports direct </a:t>
            </a:r>
            <a:r>
              <a:rPr lang="en-US" i="1" dirty="0"/>
              <a:t>interactions</a:t>
            </a:r>
            <a:r>
              <a:rPr lang="en-US" dirty="0"/>
              <a:t> with other software applications using XML-based messages via internet-based protocols".</a:t>
            </a:r>
          </a:p>
        </p:txBody>
      </p:sp>
      <p:sp>
        <p:nvSpPr>
          <p:cNvPr id="7" name="Rectangle 2"/>
          <p:cNvSpPr/>
          <p:nvPr/>
        </p:nvSpPr>
        <p:spPr>
          <a:xfrm>
            <a:off x="4572000" y="1486447"/>
            <a:ext cx="4572000" cy="1754326"/>
          </a:xfrm>
          <a:prstGeom prst="rect">
            <a:avLst/>
          </a:prstGeom>
        </p:spPr>
        <p:txBody>
          <a:bodyPr>
            <a:spAutoFit/>
          </a:bodyPr>
          <a:lstStyle/>
          <a:p>
            <a:r>
              <a:rPr lang="en-US" dirty="0">
                <a:solidFill>
                  <a:srgbClr val="252525"/>
                </a:solidFill>
                <a:latin typeface="Arial" panose="020B0604020202020204" pitchFamily="34" charset="0"/>
              </a:rPr>
              <a:t>A </a:t>
            </a:r>
            <a:r>
              <a:rPr lang="en-US" b="1" dirty="0">
                <a:solidFill>
                  <a:srgbClr val="252525"/>
                </a:solidFill>
                <a:latin typeface="Arial" panose="020B0604020202020204" pitchFamily="34" charset="0"/>
              </a:rPr>
              <a:t>Web service</a:t>
            </a:r>
            <a:r>
              <a:rPr lang="en-US" dirty="0">
                <a:solidFill>
                  <a:srgbClr val="252525"/>
                </a:solidFill>
                <a:latin typeface="Arial" panose="020B0604020202020204" pitchFamily="34" charset="0"/>
              </a:rPr>
              <a:t> is a method of communication between two electronic devices over a network. It is a software function provided at a network address over the Web with the service </a:t>
            </a:r>
            <a:r>
              <a:rPr lang="en-US" i="1" dirty="0">
                <a:solidFill>
                  <a:srgbClr val="252525"/>
                </a:solidFill>
                <a:latin typeface="Arial" panose="020B0604020202020204" pitchFamily="34" charset="0"/>
              </a:rPr>
              <a:t>always on</a:t>
            </a:r>
            <a:r>
              <a:rPr lang="en-US" dirty="0">
                <a:solidFill>
                  <a:srgbClr val="252525"/>
                </a:solidFill>
                <a:latin typeface="Arial" panose="020B0604020202020204" pitchFamily="34" charset="0"/>
              </a:rPr>
              <a:t> as in the concept of utility computing. </a:t>
            </a:r>
            <a:endParaRPr lang="en-US" dirty="0"/>
          </a:p>
        </p:txBody>
      </p:sp>
      <p:sp>
        <p:nvSpPr>
          <p:cNvPr id="8" name="Rectangle 8"/>
          <p:cNvSpPr/>
          <p:nvPr/>
        </p:nvSpPr>
        <p:spPr>
          <a:xfrm>
            <a:off x="5562600" y="936542"/>
            <a:ext cx="2029626" cy="523220"/>
          </a:xfrm>
          <a:prstGeom prst="rect">
            <a:avLst/>
          </a:prstGeom>
        </p:spPr>
        <p:txBody>
          <a:bodyPr wrap="square">
            <a:spAutoFit/>
          </a:bodyPr>
          <a:lstStyle/>
          <a:p>
            <a:r>
              <a:rPr lang="en-US" sz="2800" dirty="0">
                <a:solidFill>
                  <a:schemeClr val="accent1"/>
                </a:solidFill>
              </a:rPr>
              <a:t>Wikipedia</a:t>
            </a:r>
          </a:p>
        </p:txBody>
      </p:sp>
      <p:sp>
        <p:nvSpPr>
          <p:cNvPr id="9" name="Rectangle 9"/>
          <p:cNvSpPr/>
          <p:nvPr/>
        </p:nvSpPr>
        <p:spPr>
          <a:xfrm>
            <a:off x="2247900" y="4471354"/>
            <a:ext cx="4572000" cy="1477328"/>
          </a:xfrm>
          <a:prstGeom prst="rect">
            <a:avLst/>
          </a:prstGeom>
        </p:spPr>
        <p:txBody>
          <a:bodyPr>
            <a:spAutoFit/>
          </a:bodyPr>
          <a:lstStyle/>
          <a:p>
            <a:r>
              <a:rPr lang="en-US" dirty="0">
                <a:latin typeface="Arial" panose="020B0604020202020204" pitchFamily="34" charset="0"/>
              </a:rPr>
              <a:t>The term </a:t>
            </a:r>
            <a:r>
              <a:rPr lang="en-US" i="1" dirty="0">
                <a:latin typeface="Arial" panose="020B0604020202020204" pitchFamily="34" charset="0"/>
              </a:rPr>
              <a:t>Web services</a:t>
            </a:r>
            <a:r>
              <a:rPr lang="en-US" dirty="0">
                <a:latin typeface="Arial" panose="020B0604020202020204" pitchFamily="34" charset="0"/>
              </a:rPr>
              <a:t> describes a standardized way of integrating Web-based applications using the XML, SOAP, WSDL and UDDI open </a:t>
            </a:r>
            <a:r>
              <a:rPr lang="en-US" dirty="0" err="1">
                <a:latin typeface="Arial" panose="020B0604020202020204" pitchFamily="34" charset="0"/>
              </a:rPr>
              <a:t>standarts</a:t>
            </a:r>
            <a:r>
              <a:rPr lang="en-US" dirty="0">
                <a:latin typeface="Arial" panose="020B0604020202020204" pitchFamily="34" charset="0"/>
              </a:rPr>
              <a:t> over an Internet protocol backbone  </a:t>
            </a:r>
            <a:endParaRPr lang="en-US" dirty="0"/>
          </a:p>
        </p:txBody>
      </p:sp>
      <p:sp>
        <p:nvSpPr>
          <p:cNvPr id="10" name="Rectangle 10"/>
          <p:cNvSpPr/>
          <p:nvPr/>
        </p:nvSpPr>
        <p:spPr>
          <a:xfrm>
            <a:off x="3086100" y="3888115"/>
            <a:ext cx="2667000" cy="461665"/>
          </a:xfrm>
          <a:prstGeom prst="rect">
            <a:avLst/>
          </a:prstGeom>
        </p:spPr>
        <p:txBody>
          <a:bodyPr wrap="square">
            <a:spAutoFit/>
          </a:bodyPr>
          <a:lstStyle/>
          <a:p>
            <a:r>
              <a:rPr lang="en-US" sz="2400" dirty="0" err="1">
                <a:solidFill>
                  <a:schemeClr val="accent1"/>
                </a:solidFill>
              </a:rPr>
              <a:t>Vangie</a:t>
            </a:r>
            <a:r>
              <a:rPr lang="en-US" sz="2400" dirty="0">
                <a:solidFill>
                  <a:schemeClr val="accent1"/>
                </a:solidFill>
              </a:rPr>
              <a:t> Beal</a:t>
            </a:r>
          </a:p>
        </p:txBody>
      </p:sp>
    </p:spTree>
    <p:extLst>
      <p:ext uri="{BB962C8B-B14F-4D97-AF65-F5344CB8AC3E}">
        <p14:creationId xmlns:p14="http://schemas.microsoft.com/office/powerpoint/2010/main" val="253547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Web Service – type of usage</a:t>
            </a:r>
          </a:p>
        </p:txBody>
      </p:sp>
      <p:graphicFrame>
        <p:nvGraphicFramePr>
          <p:cNvPr id="5" name="Diagram 8"/>
          <p:cNvGraphicFramePr/>
          <p:nvPr>
            <p:extLst/>
          </p:nvPr>
        </p:nvGraphicFramePr>
        <p:xfrm>
          <a:off x="737419" y="1206910"/>
          <a:ext cx="5154562" cy="3910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4" descr="http://qt-project.org/doc/qt-5/images/example-weatherinf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3051" y="889397"/>
            <a:ext cx="1100338" cy="19943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www.mandmglobal.com/Libraries/M_M_Global_Awards_2013/fb.sflb.ash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8297" y="4168258"/>
            <a:ext cx="641646" cy="481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http://assets.windowsphone.com/534caffb-9f5a-4f75-ba1e-b776552e9db6/Nokia-Lumia-920-Phone280x280_kk-KZ_Defaul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53195" y="3315845"/>
            <a:ext cx="1238034" cy="12380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http://www.skolavranovice.cz/wp-content/uploads/2013/02/noteboo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08152" y="2670723"/>
            <a:ext cx="1117584" cy="1117584"/>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2"/>
          <p:cNvSpPr/>
          <p:nvPr/>
        </p:nvSpPr>
        <p:spPr>
          <a:xfrm rot="2400097">
            <a:off x="7175533" y="4109031"/>
            <a:ext cx="524770" cy="1228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8"/>
          <p:cNvSpPr/>
          <p:nvPr/>
        </p:nvSpPr>
        <p:spPr>
          <a:xfrm rot="7093000">
            <a:off x="7968085" y="3877475"/>
            <a:ext cx="413218" cy="111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9"/>
          <p:cNvSpPr/>
          <p:nvPr/>
        </p:nvSpPr>
        <p:spPr>
          <a:xfrm rot="18001406">
            <a:off x="7609959" y="4814929"/>
            <a:ext cx="413218" cy="1119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27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968881"/>
            <a:ext cx="7735443" cy="5269994"/>
          </a:xfrm>
        </p:spPr>
        <p:txBody>
          <a:bodyPr>
            <a:noAutofit/>
          </a:bodyPr>
          <a:lstStyle/>
          <a:p>
            <a:pPr>
              <a:buFont typeface="Wingdings" pitchFamily="2" charset="2"/>
              <a:buChar char="q"/>
            </a:pPr>
            <a:r>
              <a:rPr lang="en-US" sz="1800" dirty="0"/>
              <a:t> The Web as defined by Tim Berners-Lee consists of three elements: </a:t>
            </a:r>
          </a:p>
          <a:p>
            <a:pPr>
              <a:buFont typeface="Wingdings" pitchFamily="2" charset="2"/>
              <a:buChar char="§"/>
            </a:pPr>
            <a:r>
              <a:rPr lang="en-US" sz="1800" dirty="0"/>
              <a:t>    </a:t>
            </a:r>
            <a:r>
              <a:rPr lang="en-US" sz="1800" b="1" dirty="0"/>
              <a:t>URI</a:t>
            </a:r>
            <a:r>
              <a:rPr lang="en-US" sz="1800" dirty="0"/>
              <a:t> (Uniform Resource Identifier) - The way of uniquely identifying resources on the network. </a:t>
            </a:r>
          </a:p>
          <a:p>
            <a:pPr>
              <a:buFont typeface="Wingdings" pitchFamily="2" charset="2"/>
              <a:buChar char="§"/>
            </a:pPr>
            <a:r>
              <a:rPr lang="en-US" sz="1800" dirty="0"/>
              <a:t>    </a:t>
            </a:r>
            <a:r>
              <a:rPr lang="en-US" sz="1800" b="1" dirty="0"/>
              <a:t>HTML</a:t>
            </a:r>
            <a:r>
              <a:rPr lang="en-US" sz="1800" dirty="0"/>
              <a:t> (</a:t>
            </a:r>
            <a:r>
              <a:rPr lang="en-US" sz="1800" dirty="0" err="1"/>
              <a:t>HyperText</a:t>
            </a:r>
            <a:r>
              <a:rPr lang="en-US" sz="1800" dirty="0"/>
              <a:t> Markup Language) - The content format of resources to be returned. </a:t>
            </a:r>
          </a:p>
          <a:p>
            <a:pPr>
              <a:buFont typeface="Wingdings" pitchFamily="2" charset="2"/>
              <a:buChar char="§"/>
            </a:pPr>
            <a:r>
              <a:rPr lang="en-US" sz="1800" dirty="0"/>
              <a:t>    </a:t>
            </a:r>
            <a:r>
              <a:rPr lang="en-US" sz="1800" b="1" dirty="0"/>
              <a:t>HTTP </a:t>
            </a:r>
            <a:r>
              <a:rPr lang="en-US" sz="1800" dirty="0"/>
              <a:t>(</a:t>
            </a:r>
            <a:r>
              <a:rPr lang="en-US" sz="1800" dirty="0" err="1"/>
              <a:t>HyperText</a:t>
            </a:r>
            <a:r>
              <a:rPr lang="en-US" sz="1800" dirty="0"/>
              <a:t> Transfer Protocol) - The protocol used to request a resource from the network and respond to requests. </a:t>
            </a:r>
          </a:p>
          <a:p>
            <a:pPr>
              <a:buFont typeface="Wingdings" pitchFamily="2" charset="2"/>
              <a:buChar char="q"/>
            </a:pPr>
            <a:r>
              <a:rPr lang="en-US" sz="1800" dirty="0"/>
              <a:t>HTTP methods </a:t>
            </a:r>
          </a:p>
          <a:p>
            <a:r>
              <a:rPr lang="en-US" sz="1800" dirty="0"/>
              <a:t>       All client server communication on the World Wide Web are done using the following simple HTTP methods:</a:t>
            </a:r>
          </a:p>
        </p:txBody>
      </p:sp>
      <p:sp>
        <p:nvSpPr>
          <p:cNvPr id="4" name="Текст 3"/>
          <p:cNvSpPr>
            <a:spLocks noGrp="1"/>
          </p:cNvSpPr>
          <p:nvPr>
            <p:ph type="body" sz="quarter" idx="11"/>
          </p:nvPr>
        </p:nvSpPr>
        <p:spPr/>
        <p:txBody>
          <a:bodyPr/>
          <a:lstStyle/>
          <a:p>
            <a:pPr algn="ctr"/>
            <a:r>
              <a:rPr lang="en-US" dirty="0"/>
              <a:t>World Wide Web</a:t>
            </a:r>
            <a:endParaRPr lang="ru-RU"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968881"/>
            <a:ext cx="7735443" cy="5269994"/>
          </a:xfrm>
        </p:spPr>
        <p:txBody>
          <a:bodyPr>
            <a:noAutofit/>
          </a:bodyPr>
          <a:lstStyle/>
          <a:p>
            <a:pPr>
              <a:buFont typeface="Wingdings" pitchFamily="2" charset="2"/>
              <a:buChar char="q"/>
            </a:pPr>
            <a:r>
              <a:rPr lang="en-US" sz="1800" dirty="0"/>
              <a:t> The Web as defined by Tim Berners-Lee consists of three elements: </a:t>
            </a:r>
          </a:p>
          <a:p>
            <a:pPr>
              <a:buFont typeface="Wingdings" pitchFamily="2" charset="2"/>
              <a:buChar char="§"/>
            </a:pPr>
            <a:r>
              <a:rPr lang="en-US" sz="1800" dirty="0"/>
              <a:t>    </a:t>
            </a:r>
            <a:r>
              <a:rPr lang="en-US" sz="1800" b="1" dirty="0"/>
              <a:t>URI</a:t>
            </a:r>
            <a:r>
              <a:rPr lang="en-US" sz="1800" dirty="0"/>
              <a:t> (Uniform Resource Identifier) - The way of uniquely identifying resources on the network. </a:t>
            </a:r>
          </a:p>
          <a:p>
            <a:pPr>
              <a:buFont typeface="Wingdings" pitchFamily="2" charset="2"/>
              <a:buChar char="§"/>
            </a:pPr>
            <a:r>
              <a:rPr lang="en-US" sz="1800" dirty="0"/>
              <a:t>    </a:t>
            </a:r>
            <a:r>
              <a:rPr lang="en-US" sz="1800" b="1" dirty="0"/>
              <a:t>HTML</a:t>
            </a:r>
            <a:r>
              <a:rPr lang="en-US" sz="1800" dirty="0"/>
              <a:t> (</a:t>
            </a:r>
            <a:r>
              <a:rPr lang="en-US" sz="1800" dirty="0" err="1"/>
              <a:t>HyperText</a:t>
            </a:r>
            <a:r>
              <a:rPr lang="en-US" sz="1800" dirty="0"/>
              <a:t> Markup Language) - The content format of resources to be returned. </a:t>
            </a:r>
          </a:p>
          <a:p>
            <a:pPr>
              <a:buFont typeface="Wingdings" pitchFamily="2" charset="2"/>
              <a:buChar char="§"/>
            </a:pPr>
            <a:r>
              <a:rPr lang="en-US" sz="1800" dirty="0"/>
              <a:t>    </a:t>
            </a:r>
            <a:r>
              <a:rPr lang="en-US" sz="1800" b="1" dirty="0"/>
              <a:t>HTTP </a:t>
            </a:r>
            <a:r>
              <a:rPr lang="en-US" sz="1800" dirty="0"/>
              <a:t>(</a:t>
            </a:r>
            <a:r>
              <a:rPr lang="en-US" sz="1800" dirty="0" err="1"/>
              <a:t>HyperText</a:t>
            </a:r>
            <a:r>
              <a:rPr lang="en-US" sz="1800" dirty="0"/>
              <a:t> Transfer Protocol) - The protocol used to request a resource from the network and respond to requests. </a:t>
            </a:r>
          </a:p>
          <a:p>
            <a:pPr>
              <a:buFont typeface="Wingdings" pitchFamily="2" charset="2"/>
              <a:buChar char="q"/>
            </a:pPr>
            <a:r>
              <a:rPr lang="en-US" sz="1800" dirty="0"/>
              <a:t>HTTP methods </a:t>
            </a:r>
          </a:p>
          <a:p>
            <a:r>
              <a:rPr lang="en-US" sz="1800" dirty="0"/>
              <a:t>       All client server communication on the World Wide Web are done using the following simple HTTP methods: </a:t>
            </a:r>
          </a:p>
          <a:p>
            <a:r>
              <a:rPr lang="en-US" sz="1800" dirty="0"/>
              <a:t>    </a:t>
            </a:r>
            <a:r>
              <a:rPr lang="en-US" sz="1800" b="1" dirty="0"/>
              <a:t>GET</a:t>
            </a:r>
            <a:r>
              <a:rPr lang="en-US" sz="1800" dirty="0"/>
              <a:t> = "give me some info" (Retrieve) </a:t>
            </a:r>
          </a:p>
          <a:p>
            <a:r>
              <a:rPr lang="en-US" sz="1800" dirty="0"/>
              <a:t>    </a:t>
            </a:r>
            <a:r>
              <a:rPr lang="en-US" sz="1800" b="1" dirty="0"/>
              <a:t>POST</a:t>
            </a:r>
            <a:r>
              <a:rPr lang="en-US" sz="1800" dirty="0"/>
              <a:t> = "here's some info to update” (Update) </a:t>
            </a:r>
          </a:p>
          <a:p>
            <a:r>
              <a:rPr lang="en-US" sz="1800" dirty="0"/>
              <a:t>   </a:t>
            </a:r>
            <a:r>
              <a:rPr lang="en-US" sz="1800" b="1" dirty="0"/>
              <a:t> PUT </a:t>
            </a:r>
            <a:r>
              <a:rPr lang="en-US" sz="1800" dirty="0"/>
              <a:t>= "here's some new info" (Create) </a:t>
            </a:r>
          </a:p>
          <a:p>
            <a:r>
              <a:rPr lang="en-US" sz="1800" dirty="0"/>
              <a:t>    </a:t>
            </a:r>
            <a:r>
              <a:rPr lang="en-US" sz="1800" b="1" dirty="0"/>
              <a:t>DELETE </a:t>
            </a:r>
            <a:r>
              <a:rPr lang="en-US" sz="1800" dirty="0"/>
              <a:t>= "delete some info" (Delete) </a:t>
            </a:r>
            <a:endParaRPr lang="ru-RU" sz="1800" dirty="0"/>
          </a:p>
        </p:txBody>
      </p:sp>
      <p:sp>
        <p:nvSpPr>
          <p:cNvPr id="4" name="Текст 3"/>
          <p:cNvSpPr>
            <a:spLocks noGrp="1"/>
          </p:cNvSpPr>
          <p:nvPr>
            <p:ph type="body" sz="quarter" idx="11"/>
          </p:nvPr>
        </p:nvSpPr>
        <p:spPr/>
        <p:txBody>
          <a:bodyPr/>
          <a:lstStyle/>
          <a:p>
            <a:pPr algn="ctr"/>
            <a:r>
              <a:rPr lang="en-US" dirty="0"/>
              <a:t>World Wide Web</a:t>
            </a:r>
            <a:endParaRPr lang="ru-RU" dirty="0"/>
          </a:p>
        </p:txBody>
      </p:sp>
    </p:spTree>
    <p:extLst>
      <p:ext uri="{BB962C8B-B14F-4D97-AF65-F5344CB8AC3E}">
        <p14:creationId xmlns:p14="http://schemas.microsoft.com/office/powerpoint/2010/main" val="1251725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Types of Web Services</a:t>
            </a:r>
            <a:endParaRPr lang="ru-RU" dirty="0"/>
          </a:p>
        </p:txBody>
      </p:sp>
      <p:sp>
        <p:nvSpPr>
          <p:cNvPr id="6" name="Rectangle 5"/>
          <p:cNvSpPr/>
          <p:nvPr/>
        </p:nvSpPr>
        <p:spPr>
          <a:xfrm>
            <a:off x="1422375" y="18358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Service-oriented</a:t>
            </a:r>
          </a:p>
        </p:txBody>
      </p:sp>
      <p:sp>
        <p:nvSpPr>
          <p:cNvPr id="7" name="Rectangle 5"/>
          <p:cNvSpPr/>
          <p:nvPr/>
        </p:nvSpPr>
        <p:spPr>
          <a:xfrm>
            <a:off x="5518125" y="19120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Resource-oriented</a:t>
            </a:r>
          </a:p>
        </p:txBody>
      </p:sp>
      <p:cxnSp>
        <p:nvCxnSpPr>
          <p:cNvPr id="9" name="Прямая со стрелкой 8"/>
          <p:cNvCxnSpPr>
            <a:stCxn id="4" idx="2"/>
          </p:cNvCxnSpPr>
          <p:nvPr/>
        </p:nvCxnSpPr>
        <p:spPr>
          <a:xfrm rot="5400000">
            <a:off x="3319080" y="528258"/>
            <a:ext cx="848490" cy="1657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a:stCxn id="4" idx="2"/>
          </p:cNvCxnSpPr>
          <p:nvPr/>
        </p:nvCxnSpPr>
        <p:spPr>
          <a:xfrm rot="16200000" flipH="1">
            <a:off x="4933569" y="571119"/>
            <a:ext cx="934212" cy="1657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Содержимое 2"/>
          <p:cNvSpPr>
            <a:spLocks noGrp="1"/>
          </p:cNvSpPr>
          <p:nvPr>
            <p:ph idx="1"/>
          </p:nvPr>
        </p:nvSpPr>
        <p:spPr>
          <a:xfrm>
            <a:off x="808482" y="2702432"/>
            <a:ext cx="2934843" cy="3498343"/>
          </a:xfrm>
        </p:spPr>
        <p:txBody>
          <a:bodyPr/>
          <a:lstStyle/>
          <a:p>
            <a:pPr>
              <a:buFont typeface="Wingdings" pitchFamily="2" charset="2"/>
              <a:buChar char="Ø"/>
            </a:pPr>
            <a:r>
              <a:rPr lang="en-US" sz="2000" dirty="0"/>
              <a:t> Based on “services”</a:t>
            </a:r>
          </a:p>
          <a:p>
            <a:pPr>
              <a:buFont typeface="Wingdings" pitchFamily="2" charset="2"/>
              <a:buChar char="Ø"/>
            </a:pPr>
            <a:r>
              <a:rPr lang="en-US" sz="2000" dirty="0"/>
              <a:t> One service offered multiple functionalities</a:t>
            </a:r>
          </a:p>
          <a:p>
            <a:pPr>
              <a:buFont typeface="Wingdings" pitchFamily="2" charset="2"/>
              <a:buChar char="Ø"/>
            </a:pPr>
            <a:r>
              <a:rPr lang="en-US" sz="2000" dirty="0"/>
              <a:t> “Big” Web Services</a:t>
            </a:r>
          </a:p>
          <a:p>
            <a:pPr>
              <a:buFont typeface="Wingdings" pitchFamily="2" charset="2"/>
              <a:buChar char="Ø"/>
            </a:pPr>
            <a:r>
              <a:rPr lang="en-US" sz="2000" dirty="0"/>
              <a:t> SOAP </a:t>
            </a:r>
          </a:p>
          <a:p>
            <a:endParaRPr lang="ru-RU" dirty="0"/>
          </a:p>
        </p:txBody>
      </p:sp>
      <p:sp>
        <p:nvSpPr>
          <p:cNvPr id="17" name="Содержимое 2"/>
          <p:cNvSpPr txBox="1">
            <a:spLocks/>
          </p:cNvSpPr>
          <p:nvPr/>
        </p:nvSpPr>
        <p:spPr>
          <a:xfrm>
            <a:off x="5094732" y="2807207"/>
            <a:ext cx="2934843" cy="3364993"/>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20000"/>
              </a:lnSpc>
              <a:spcBef>
                <a:spcPts val="0"/>
              </a:spcBef>
              <a:spcAft>
                <a:spcPts val="600"/>
              </a:spcAft>
              <a:buClr>
                <a:schemeClr val="accent1"/>
              </a:buClr>
              <a:buSzPct val="115000"/>
              <a:buFont typeface="Wingdings" pitchFamily="2" charset="2"/>
              <a:buChar char="Ø"/>
              <a:tabLst/>
              <a:defRPr/>
            </a:pPr>
            <a:r>
              <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rPr>
              <a:t> Based on “resources”</a:t>
            </a:r>
          </a:p>
          <a:p>
            <a:pPr marL="0" marR="0" lvl="0" indent="0" algn="l" defTabSz="457200" rtl="0" eaLnBrk="1" fontAlgn="auto" latinLnBrk="0" hangingPunct="1">
              <a:lnSpc>
                <a:spcPct val="120000"/>
              </a:lnSpc>
              <a:spcBef>
                <a:spcPts val="0"/>
              </a:spcBef>
              <a:spcAft>
                <a:spcPts val="600"/>
              </a:spcAft>
              <a:buClr>
                <a:schemeClr val="accent1"/>
              </a:buClr>
              <a:buSzPct val="115000"/>
              <a:buFont typeface="Wingdings" pitchFamily="2" charset="2"/>
              <a:buChar char="Ø"/>
              <a:tabLst/>
              <a:defRPr/>
            </a:pPr>
            <a:r>
              <a:rPr lang="en-US" sz="2000" dirty="0">
                <a:solidFill>
                  <a:schemeClr val="tx1">
                    <a:lumMod val="85000"/>
                    <a:lumOff val="15000"/>
                  </a:schemeClr>
                </a:solidFill>
              </a:rPr>
              <a:t> REST</a:t>
            </a: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p>
            <a:pPr marL="0" marR="0" lvl="0" indent="0" algn="l" defTabSz="457200" rtl="0" eaLnBrk="1" fontAlgn="auto" latinLnBrk="0" hangingPunct="1">
              <a:lnSpc>
                <a:spcPct val="120000"/>
              </a:lnSpc>
              <a:spcBef>
                <a:spcPts val="0"/>
              </a:spcBef>
              <a:spcAft>
                <a:spcPts val="600"/>
              </a:spcAft>
              <a:buClr>
                <a:schemeClr val="accent1"/>
              </a:buClr>
              <a:buSzPct val="115000"/>
              <a:buFont typeface="Arial"/>
              <a:buNone/>
              <a:tabLst/>
              <a:defRPr/>
            </a:pPr>
            <a:endParaRPr kumimoji="0" lang="ru-RU" sz="16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Introduction</a:t>
            </a:r>
          </a:p>
        </p:txBody>
      </p:sp>
      <p:pic>
        <p:nvPicPr>
          <p:cNvPr id="5" name="Picture 2" descr="H:\Pictures\Поездка в Ригу, Стокгольм, Вильнюс\DSC_0504.JPG"/>
          <p:cNvPicPr>
            <a:picLocks noChangeAspect="1" noChangeArrowheads="1"/>
          </p:cNvPicPr>
          <p:nvPr/>
        </p:nvPicPr>
        <p:blipFill>
          <a:blip r:embed="rId2" cstate="print"/>
          <a:srcRect/>
          <a:stretch>
            <a:fillRect/>
          </a:stretch>
        </p:blipFill>
        <p:spPr bwMode="auto">
          <a:xfrm>
            <a:off x="4138812" y="3000612"/>
            <a:ext cx="3792210" cy="2518620"/>
          </a:xfrm>
          <a:prstGeom prst="rect">
            <a:avLst/>
          </a:prstGeom>
          <a:noFill/>
        </p:spPr>
      </p:pic>
      <p:sp>
        <p:nvSpPr>
          <p:cNvPr id="6" name="Rectangle 2"/>
          <p:cNvSpPr/>
          <p:nvPr/>
        </p:nvSpPr>
        <p:spPr>
          <a:xfrm>
            <a:off x="770467" y="1227986"/>
            <a:ext cx="4648200" cy="2308324"/>
          </a:xfrm>
          <a:prstGeom prst="rect">
            <a:avLst/>
          </a:prstGeom>
        </p:spPr>
        <p:txBody>
          <a:bodyPr wrap="square">
            <a:spAutoFit/>
          </a:bodyPr>
          <a:lstStyle/>
          <a:p>
            <a:r>
              <a:rPr lang="en-US" sz="2400" dirty="0" err="1"/>
              <a:t>Anastasiya</a:t>
            </a:r>
            <a:r>
              <a:rPr lang="en-US" sz="2400" dirty="0"/>
              <a:t> </a:t>
            </a:r>
            <a:r>
              <a:rPr lang="en-US" sz="2400" dirty="0" err="1"/>
              <a:t>Babovich</a:t>
            </a:r>
            <a:r>
              <a:rPr lang="en-US" sz="2400" dirty="0"/>
              <a:t> </a:t>
            </a:r>
          </a:p>
          <a:p>
            <a:r>
              <a:rPr lang="en-US" sz="2400" dirty="0"/>
              <a:t>E-mail: </a:t>
            </a:r>
            <a:r>
              <a:rPr lang="en-US" sz="2400" dirty="0">
                <a:hlinkClick r:id="rId3"/>
              </a:rPr>
              <a:t>Anastsiya_Babovich@epam.com</a:t>
            </a:r>
            <a:r>
              <a:rPr lang="en-US" sz="2400" dirty="0"/>
              <a:t> </a:t>
            </a:r>
          </a:p>
          <a:p>
            <a:r>
              <a:rPr lang="en-US" sz="2400" dirty="0"/>
              <a:t>Skype: </a:t>
            </a:r>
            <a:r>
              <a:rPr lang="en-US" sz="2400" dirty="0" err="1"/>
              <a:t>anastasiya_babovich</a:t>
            </a:r>
            <a:endParaRPr lang="en-US" sz="2400" dirty="0"/>
          </a:p>
          <a:p>
            <a:endParaRPr lang="en-US" sz="2400" dirty="0"/>
          </a:p>
          <a:p>
            <a:endParaRPr lang="en-US" sz="2400" dirty="0"/>
          </a:p>
        </p:txBody>
      </p:sp>
    </p:spTree>
    <p:extLst>
      <p:ext uri="{BB962C8B-B14F-4D97-AF65-F5344CB8AC3E}">
        <p14:creationId xmlns:p14="http://schemas.microsoft.com/office/powerpoint/2010/main" val="1204212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1162" y="1564422"/>
            <a:ext cx="7654413" cy="3046988"/>
          </a:xfrm>
          <a:prstGeom prst="rect">
            <a:avLst/>
          </a:prstGeom>
          <a:noFill/>
        </p:spPr>
        <p:txBody>
          <a:bodyPr wrap="square" lIns="91440" tIns="45720" rIns="91440" bIns="45720">
            <a:spAutoFit/>
          </a:bodyPr>
          <a:lstStyle/>
          <a:p>
            <a:r>
              <a:rPr lang="en-US" sz="96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REST &amp;WADL</a:t>
            </a:r>
            <a:endParaRPr lang="en-US" sz="9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414338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92706"/>
            <a:ext cx="7706868" cy="5022343"/>
          </a:xfrm>
        </p:spPr>
        <p:txBody>
          <a:bodyPr>
            <a:normAutofit/>
          </a:bodyPr>
          <a:lstStyle/>
          <a:p>
            <a:pPr>
              <a:buFont typeface="Wingdings" pitchFamily="2" charset="2"/>
              <a:buChar char="v"/>
            </a:pPr>
            <a:r>
              <a:rPr lang="en-US" dirty="0"/>
              <a:t> </a:t>
            </a:r>
            <a:r>
              <a:rPr lang="en-US" sz="2000" b="1" dirty="0">
                <a:solidFill>
                  <a:srgbClr val="92D050"/>
                </a:solidFill>
              </a:rPr>
              <a:t>REST</a:t>
            </a:r>
            <a:r>
              <a:rPr lang="en-US" sz="2000" dirty="0"/>
              <a:t> = </a:t>
            </a:r>
            <a:r>
              <a:rPr lang="en-US" sz="2000" b="1" dirty="0" err="1">
                <a:solidFill>
                  <a:srgbClr val="92D050"/>
                </a:solidFill>
              </a:rPr>
              <a:t>RE</a:t>
            </a:r>
            <a:r>
              <a:rPr lang="en-US" sz="2000" dirty="0" err="1"/>
              <a:t>presentational</a:t>
            </a:r>
            <a:r>
              <a:rPr lang="en-US" sz="2000" dirty="0"/>
              <a:t> </a:t>
            </a:r>
            <a:r>
              <a:rPr lang="en-US" sz="2000" b="1" dirty="0">
                <a:solidFill>
                  <a:srgbClr val="92D050"/>
                </a:solidFill>
              </a:rPr>
              <a:t>S</a:t>
            </a:r>
            <a:r>
              <a:rPr lang="en-US" sz="2000" dirty="0"/>
              <a:t>tate </a:t>
            </a:r>
            <a:r>
              <a:rPr lang="en-US" sz="2000" b="1" dirty="0">
                <a:solidFill>
                  <a:srgbClr val="92D050"/>
                </a:solidFill>
              </a:rPr>
              <a:t>T</a:t>
            </a:r>
            <a:r>
              <a:rPr lang="en-US" sz="2000" dirty="0"/>
              <a:t>ransfer </a:t>
            </a:r>
          </a:p>
          <a:p>
            <a:endParaRPr lang="en-US" sz="2000" dirty="0"/>
          </a:p>
          <a:p>
            <a:pPr>
              <a:buFont typeface="Wingdings" pitchFamily="2" charset="2"/>
              <a:buChar char="v"/>
            </a:pPr>
            <a:r>
              <a:rPr lang="en-US" sz="2000" dirty="0"/>
              <a:t> </a:t>
            </a:r>
            <a:r>
              <a:rPr lang="en-US" sz="2000" b="1" dirty="0">
                <a:solidFill>
                  <a:srgbClr val="92D050"/>
                </a:solidFill>
              </a:rPr>
              <a:t>Architectural style </a:t>
            </a:r>
            <a:r>
              <a:rPr lang="en-US" sz="2000" dirty="0"/>
              <a:t>in which clients and servers exchange representations of resources by using a standardized interface and protocol. </a:t>
            </a:r>
          </a:p>
          <a:p>
            <a:endParaRPr lang="en-US" sz="2000" dirty="0"/>
          </a:p>
          <a:p>
            <a:pPr>
              <a:buFont typeface="Wingdings" pitchFamily="2" charset="2"/>
              <a:buChar char="v"/>
            </a:pPr>
            <a:r>
              <a:rPr lang="en-US" sz="2000" dirty="0"/>
              <a:t> </a:t>
            </a:r>
            <a:r>
              <a:rPr lang="en-US" sz="2000" b="1" dirty="0">
                <a:solidFill>
                  <a:srgbClr val="92D050"/>
                </a:solidFill>
              </a:rPr>
              <a:t>Principles  of REST: </a:t>
            </a:r>
            <a:endParaRPr lang="en-US" sz="2000" dirty="0"/>
          </a:p>
          <a:p>
            <a:pPr lvl="1">
              <a:buFont typeface="Arial" pitchFamily="34" charset="0"/>
              <a:buChar char="•"/>
            </a:pPr>
            <a:r>
              <a:rPr lang="en-US" sz="2000" dirty="0"/>
              <a:t>     Addressability (URI) </a:t>
            </a:r>
          </a:p>
          <a:p>
            <a:pPr lvl="1">
              <a:buFont typeface="Arial" pitchFamily="34" charset="0"/>
              <a:buChar char="•"/>
            </a:pPr>
            <a:r>
              <a:rPr lang="en-US" sz="2000" dirty="0"/>
              <a:t>     Interface Uniformity (HTTP)</a:t>
            </a:r>
          </a:p>
          <a:p>
            <a:pPr lvl="1">
              <a:buFont typeface="Arial" pitchFamily="34" charset="0"/>
              <a:buChar char="•"/>
            </a:pPr>
            <a:r>
              <a:rPr lang="en-US" sz="2000" dirty="0"/>
              <a:t>     Statelessness (HTTP) </a:t>
            </a:r>
          </a:p>
          <a:p>
            <a:pPr lvl="1">
              <a:buFont typeface="Arial" pitchFamily="34" charset="0"/>
              <a:buChar char="•"/>
            </a:pPr>
            <a:r>
              <a:rPr lang="en-US" sz="2000" dirty="0"/>
              <a:t>     Connectedness (Hypermedia) </a:t>
            </a:r>
            <a:endParaRPr lang="ru-RU" sz="2000" dirty="0"/>
          </a:p>
        </p:txBody>
      </p:sp>
      <p:sp>
        <p:nvSpPr>
          <p:cNvPr id="4" name="Текст 3"/>
          <p:cNvSpPr>
            <a:spLocks noGrp="1"/>
          </p:cNvSpPr>
          <p:nvPr>
            <p:ph type="body" sz="quarter" idx="11"/>
          </p:nvPr>
        </p:nvSpPr>
        <p:spPr/>
        <p:txBody>
          <a:bodyPr/>
          <a:lstStyle/>
          <a:p>
            <a:pPr algn="ctr"/>
            <a:r>
              <a:rPr lang="en-US" dirty="0"/>
              <a:t>REST</a:t>
            </a:r>
            <a:endParaRPr lang="ru-RU"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Representation State Transfer</a:t>
            </a:r>
            <a:endParaRPr lang="ru-RU" dirty="0"/>
          </a:p>
        </p:txBody>
      </p:sp>
      <p:pic>
        <p:nvPicPr>
          <p:cNvPr id="6146" name="Picture 2" descr="D:\Мои документы\Trainings\WSsTAlab\Lecture3\Безымянный.png"/>
          <p:cNvPicPr>
            <a:picLocks noChangeAspect="1" noChangeArrowheads="1"/>
          </p:cNvPicPr>
          <p:nvPr/>
        </p:nvPicPr>
        <p:blipFill>
          <a:blip r:embed="rId2"/>
          <a:srcRect/>
          <a:stretch>
            <a:fillRect/>
          </a:stretch>
        </p:blipFill>
        <p:spPr bwMode="auto">
          <a:xfrm>
            <a:off x="794331" y="973138"/>
            <a:ext cx="7620426" cy="5256212"/>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Representation State Transfer</a:t>
            </a:r>
            <a:endParaRPr lang="ru-RU" dirty="0"/>
          </a:p>
        </p:txBody>
      </p:sp>
      <p:pic>
        <p:nvPicPr>
          <p:cNvPr id="7170" name="Picture 2" descr="D:\Мои документы\Trainings\WSsTAlab\Lecture3\Безымянный1.png"/>
          <p:cNvPicPr>
            <a:picLocks noChangeAspect="1" noChangeArrowheads="1"/>
          </p:cNvPicPr>
          <p:nvPr/>
        </p:nvPicPr>
        <p:blipFill>
          <a:blip r:embed="rId2"/>
          <a:srcRect/>
          <a:stretch>
            <a:fillRect/>
          </a:stretch>
        </p:blipFill>
        <p:spPr bwMode="auto">
          <a:xfrm>
            <a:off x="735013" y="1004309"/>
            <a:ext cx="7656512" cy="5135134"/>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09650"/>
            <a:ext cx="7744968" cy="5181600"/>
          </a:xfrm>
        </p:spPr>
        <p:txBody>
          <a:bodyPr>
            <a:normAutofit lnSpcReduction="10000"/>
          </a:bodyPr>
          <a:lstStyle/>
          <a:p>
            <a:r>
              <a:rPr lang="en-US" sz="2000" b="1" dirty="0">
                <a:solidFill>
                  <a:srgbClr val="92D050"/>
                </a:solidFill>
              </a:rPr>
              <a:t>Why is it called "Representational State Transfer?" </a:t>
            </a:r>
            <a:endParaRPr lang="en-US" sz="2000" dirty="0"/>
          </a:p>
          <a:p>
            <a:r>
              <a:rPr lang="en-US" sz="1800" b="1" dirty="0">
                <a:solidFill>
                  <a:srgbClr val="92D050"/>
                </a:solidFill>
              </a:rPr>
              <a:t>1.  </a:t>
            </a:r>
            <a:r>
              <a:rPr lang="en-US" sz="1800" dirty="0"/>
              <a:t>The Client references a Web resource using a URL. </a:t>
            </a:r>
          </a:p>
          <a:p>
            <a:endParaRPr lang="en-US" sz="1800" dirty="0"/>
          </a:p>
          <a:p>
            <a:r>
              <a:rPr lang="en-US" sz="1800" b="1" dirty="0">
                <a:solidFill>
                  <a:srgbClr val="92D050"/>
                </a:solidFill>
              </a:rPr>
              <a:t>2.  </a:t>
            </a:r>
            <a:r>
              <a:rPr lang="en-US" sz="1800" dirty="0"/>
              <a:t>A representation of the resource is returned. </a:t>
            </a:r>
          </a:p>
          <a:p>
            <a:endParaRPr lang="en-US" sz="1800" dirty="0"/>
          </a:p>
          <a:p>
            <a:r>
              <a:rPr lang="en-US" sz="1800" b="1" dirty="0">
                <a:solidFill>
                  <a:srgbClr val="92D050"/>
                </a:solidFill>
              </a:rPr>
              <a:t>3.  </a:t>
            </a:r>
            <a:r>
              <a:rPr lang="en-US" sz="1800" dirty="0"/>
              <a:t>The representation (e.g., Boeing747.html) places the client in a new state. </a:t>
            </a:r>
          </a:p>
          <a:p>
            <a:endParaRPr lang="en-US" sz="1800" dirty="0"/>
          </a:p>
          <a:p>
            <a:r>
              <a:rPr lang="en-US" sz="1800" b="1" dirty="0">
                <a:solidFill>
                  <a:srgbClr val="92D050"/>
                </a:solidFill>
              </a:rPr>
              <a:t>4.  </a:t>
            </a:r>
            <a:r>
              <a:rPr lang="en-US" sz="1800" dirty="0"/>
              <a:t>When the client selects a hyperlink in Boeing747.html, it accesses another resource. </a:t>
            </a:r>
          </a:p>
          <a:p>
            <a:endParaRPr lang="en-US" sz="1800" dirty="0"/>
          </a:p>
          <a:p>
            <a:r>
              <a:rPr lang="en-US" sz="1800" b="1" dirty="0">
                <a:solidFill>
                  <a:srgbClr val="92D050"/>
                </a:solidFill>
              </a:rPr>
              <a:t>5.  </a:t>
            </a:r>
            <a:r>
              <a:rPr lang="en-US" sz="1800" dirty="0"/>
              <a:t>The new representation places the client application into yet another state. </a:t>
            </a:r>
          </a:p>
          <a:p>
            <a:endParaRPr lang="en-US" sz="1800" dirty="0"/>
          </a:p>
          <a:p>
            <a:r>
              <a:rPr lang="en-US" sz="1800" b="1" dirty="0">
                <a:solidFill>
                  <a:srgbClr val="92D050"/>
                </a:solidFill>
              </a:rPr>
              <a:t>6.  </a:t>
            </a:r>
            <a:r>
              <a:rPr lang="en-US" sz="1800" dirty="0"/>
              <a:t>Thus, the client application transfers state with each resource representation. </a:t>
            </a:r>
            <a:endParaRPr lang="ru-RU" sz="1800" dirty="0"/>
          </a:p>
        </p:txBody>
      </p:sp>
      <p:sp>
        <p:nvSpPr>
          <p:cNvPr id="4" name="Текст 3"/>
          <p:cNvSpPr>
            <a:spLocks noGrp="1"/>
          </p:cNvSpPr>
          <p:nvPr>
            <p:ph type="body" sz="quarter" idx="11"/>
          </p:nvPr>
        </p:nvSpPr>
        <p:spPr/>
        <p:txBody>
          <a:bodyPr/>
          <a:lstStyle/>
          <a:p>
            <a:pPr algn="ctr"/>
            <a:r>
              <a:rPr lang="en-US" dirty="0"/>
              <a:t>Representation State Transfer</a:t>
            </a:r>
            <a:endParaRPr lang="ru-RU"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64132"/>
            <a:ext cx="7202043" cy="5165218"/>
          </a:xfrm>
        </p:spPr>
        <p:txBody>
          <a:bodyPr>
            <a:normAutofit fontScale="92500" lnSpcReduction="10000"/>
          </a:bodyPr>
          <a:lstStyle/>
          <a:p>
            <a:r>
              <a:rPr lang="en-US" sz="2800" dirty="0"/>
              <a:t>XML</a:t>
            </a:r>
          </a:p>
          <a:p>
            <a:endParaRPr lang="en-US" dirty="0"/>
          </a:p>
          <a:p>
            <a:pPr lvl="1">
              <a:buNone/>
            </a:pPr>
            <a:r>
              <a:rPr lang="en-US" sz="1800" dirty="0"/>
              <a:t>&lt;COURSE&gt;</a:t>
            </a:r>
          </a:p>
          <a:p>
            <a:pPr lvl="2">
              <a:buNone/>
            </a:pPr>
            <a:r>
              <a:rPr lang="en-US" sz="1800" dirty="0"/>
              <a:t>&lt;ID&gt;CS2650&lt;/ID&gt;</a:t>
            </a:r>
          </a:p>
          <a:p>
            <a:pPr lvl="2">
              <a:buNone/>
            </a:pPr>
            <a:r>
              <a:rPr lang="en-US" sz="1800" dirty="0"/>
              <a:t>&lt;NAME&gt;Distributed Multimedia Software&lt;/NAME&gt;</a:t>
            </a:r>
          </a:p>
          <a:p>
            <a:pPr lvl="1">
              <a:buNone/>
            </a:pPr>
            <a:r>
              <a:rPr lang="en-US" sz="1800" dirty="0"/>
              <a:t>&lt;/COURSE&gt;</a:t>
            </a:r>
          </a:p>
          <a:p>
            <a:pPr lvl="1"/>
            <a:endParaRPr lang="en-US" sz="1400" dirty="0"/>
          </a:p>
          <a:p>
            <a:r>
              <a:rPr lang="en-US" sz="2800" dirty="0"/>
              <a:t>JSON</a:t>
            </a:r>
          </a:p>
          <a:p>
            <a:endParaRPr lang="en-US" sz="2800" dirty="0"/>
          </a:p>
          <a:p>
            <a:pPr lvl="1">
              <a:buNone/>
            </a:pPr>
            <a:r>
              <a:rPr lang="en-US" sz="1800" dirty="0"/>
              <a:t>{course</a:t>
            </a:r>
          </a:p>
          <a:p>
            <a:pPr lvl="2">
              <a:buNone/>
            </a:pPr>
            <a:r>
              <a:rPr lang="en-US" sz="1800" dirty="0"/>
              <a:t>{id: CS2650}</a:t>
            </a:r>
          </a:p>
          <a:p>
            <a:pPr lvl="2">
              <a:buNone/>
            </a:pPr>
            <a:r>
              <a:rPr lang="en-US" sz="1800" dirty="0"/>
              <a:t>{name: Distributed Multimedia </a:t>
            </a:r>
            <a:r>
              <a:rPr lang="en-US" sz="1800" dirty="0" err="1"/>
              <a:t>Sofware</a:t>
            </a:r>
            <a:r>
              <a:rPr lang="en-US" sz="1800" dirty="0"/>
              <a:t>}</a:t>
            </a:r>
          </a:p>
          <a:p>
            <a:pPr lvl="1">
              <a:buNone/>
            </a:pPr>
            <a:r>
              <a:rPr lang="en-US" sz="1800" dirty="0"/>
              <a:t>}</a:t>
            </a:r>
          </a:p>
          <a:p>
            <a:endParaRPr lang="ru-RU" dirty="0"/>
          </a:p>
        </p:txBody>
      </p:sp>
      <p:sp>
        <p:nvSpPr>
          <p:cNvPr id="4" name="Текст 3"/>
          <p:cNvSpPr>
            <a:spLocks noGrp="1"/>
          </p:cNvSpPr>
          <p:nvPr>
            <p:ph type="body" sz="quarter" idx="11"/>
          </p:nvPr>
        </p:nvSpPr>
        <p:spPr/>
        <p:txBody>
          <a:bodyPr/>
          <a:lstStyle/>
          <a:p>
            <a:pPr algn="ctr"/>
            <a:r>
              <a:rPr lang="en-US" dirty="0"/>
              <a:t>Representation</a:t>
            </a:r>
            <a:endParaRPr lang="ru-RU"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22757" y="2807207"/>
            <a:ext cx="7697343" cy="3145918"/>
          </a:xfrm>
        </p:spPr>
        <p:txBody>
          <a:bodyPr>
            <a:normAutofit/>
          </a:bodyPr>
          <a:lstStyle/>
          <a:p>
            <a:pPr>
              <a:buFont typeface="Wingdings" pitchFamily="2" charset="2"/>
              <a:buChar char="q"/>
            </a:pPr>
            <a:r>
              <a:rPr lang="en-US" sz="2000" dirty="0"/>
              <a:t> Resources </a:t>
            </a:r>
          </a:p>
          <a:p>
            <a:pPr>
              <a:buFont typeface="Wingdings" pitchFamily="2" charset="2"/>
              <a:buChar char="§"/>
            </a:pPr>
            <a:r>
              <a:rPr lang="en-US" sz="2000" dirty="0"/>
              <a:t>         A resource may be a Web site, an HTML page, an XML document, a Web service, an image, a video etc. </a:t>
            </a:r>
          </a:p>
          <a:p>
            <a:pPr>
              <a:buFont typeface="Wingdings" pitchFamily="2" charset="2"/>
              <a:buChar char="q"/>
            </a:pPr>
            <a:r>
              <a:rPr lang="en-US" sz="2000" dirty="0"/>
              <a:t> URIs - Every resource is uniquely </a:t>
            </a:r>
          </a:p>
          <a:p>
            <a:r>
              <a:rPr lang="en-US" sz="2000" dirty="0"/>
              <a:t>identified by a URI. </a:t>
            </a:r>
          </a:p>
          <a:p>
            <a:pPr>
              <a:buFont typeface="Wingdings" pitchFamily="2" charset="2"/>
              <a:buChar char="q"/>
            </a:pPr>
            <a:r>
              <a:rPr lang="en-US" sz="2000" dirty="0"/>
              <a:t> Resource lifecycle management using</a:t>
            </a:r>
          </a:p>
          <a:p>
            <a:r>
              <a:rPr lang="en-US" sz="2000" dirty="0"/>
              <a:t> </a:t>
            </a:r>
            <a:r>
              <a:rPr lang="en-US" sz="2000" dirty="0" err="1"/>
              <a:t>HTTPmethods</a:t>
            </a:r>
            <a:endParaRPr lang="en-US" sz="2000" dirty="0"/>
          </a:p>
          <a:p>
            <a:endParaRPr lang="ru-RU" dirty="0"/>
          </a:p>
        </p:txBody>
      </p:sp>
      <p:sp>
        <p:nvSpPr>
          <p:cNvPr id="4" name="Текст 3"/>
          <p:cNvSpPr>
            <a:spLocks noGrp="1"/>
          </p:cNvSpPr>
          <p:nvPr>
            <p:ph type="body" sz="quarter" idx="11"/>
          </p:nvPr>
        </p:nvSpPr>
        <p:spPr/>
        <p:txBody>
          <a:bodyPr/>
          <a:lstStyle/>
          <a:p>
            <a:pPr algn="ctr"/>
            <a:r>
              <a:rPr lang="en-US" dirty="0"/>
              <a:t>Resource-oriented Web services</a:t>
            </a:r>
            <a:endParaRPr lang="ru-RU" dirty="0"/>
          </a:p>
        </p:txBody>
      </p:sp>
      <p:pic>
        <p:nvPicPr>
          <p:cNvPr id="3074" name="Picture 2"/>
          <p:cNvPicPr>
            <a:picLocks noChangeAspect="1" noChangeArrowheads="1"/>
          </p:cNvPicPr>
          <p:nvPr/>
        </p:nvPicPr>
        <p:blipFill>
          <a:blip r:embed="rId3"/>
          <a:srcRect/>
          <a:stretch>
            <a:fillRect/>
          </a:stretch>
        </p:blipFill>
        <p:spPr bwMode="auto">
          <a:xfrm>
            <a:off x="1504950" y="948260"/>
            <a:ext cx="5857876" cy="1856332"/>
          </a:xfrm>
          <a:prstGeom prst="rect">
            <a:avLst/>
          </a:prstGeom>
          <a:noFill/>
          <a:ln w="9525">
            <a:noFill/>
            <a:miter lim="800000"/>
            <a:headEnd/>
            <a:tailEnd/>
          </a:ln>
          <a:effectLst/>
        </p:spPr>
      </p:pic>
      <p:graphicFrame>
        <p:nvGraphicFramePr>
          <p:cNvPr id="6" name="Таблица 5"/>
          <p:cNvGraphicFramePr>
            <a:graphicFrameLocks noGrp="1"/>
          </p:cNvGraphicFramePr>
          <p:nvPr/>
        </p:nvGraphicFramePr>
        <p:xfrm>
          <a:off x="4905375" y="4073525"/>
          <a:ext cx="3552824" cy="2123440"/>
        </p:xfrm>
        <a:graphic>
          <a:graphicData uri="http://schemas.openxmlformats.org/drawingml/2006/table">
            <a:tbl>
              <a:tblPr firstRow="1" bandRow="1">
                <a:tableStyleId>{5C22544A-7EE6-4342-B048-85BDC9FD1C3A}</a:tableStyleId>
              </a:tblPr>
              <a:tblGrid>
                <a:gridCol w="1776412">
                  <a:extLst>
                    <a:ext uri="{9D8B030D-6E8A-4147-A177-3AD203B41FA5}">
                      <a16:colId xmlns:a16="http://schemas.microsoft.com/office/drawing/2014/main" val="20000"/>
                    </a:ext>
                  </a:extLst>
                </a:gridCol>
                <a:gridCol w="1776412">
                  <a:extLst>
                    <a:ext uri="{9D8B030D-6E8A-4147-A177-3AD203B41FA5}">
                      <a16:colId xmlns:a16="http://schemas.microsoft.com/office/drawing/2014/main" val="20001"/>
                    </a:ext>
                  </a:extLst>
                </a:gridCol>
              </a:tblGrid>
              <a:tr h="370840">
                <a:tc>
                  <a:txBody>
                    <a:bodyPr/>
                    <a:lstStyle/>
                    <a:p>
                      <a:r>
                        <a:rPr lang="en-US" dirty="0"/>
                        <a:t>CRUD</a:t>
                      </a:r>
                      <a:endParaRPr lang="ru-RU" dirty="0"/>
                    </a:p>
                  </a:txBody>
                  <a:tcPr/>
                </a:tc>
                <a:tc>
                  <a:txBody>
                    <a:bodyPr/>
                    <a:lstStyle/>
                    <a:p>
                      <a:r>
                        <a:rPr lang="en-US" dirty="0"/>
                        <a:t>HTTP method</a:t>
                      </a:r>
                      <a:endParaRPr lang="ru-RU" dirty="0"/>
                    </a:p>
                  </a:txBody>
                  <a:tcPr/>
                </a:tc>
                <a:extLst>
                  <a:ext uri="{0D108BD9-81ED-4DB2-BD59-A6C34878D82A}">
                    <a16:rowId xmlns:a16="http://schemas.microsoft.com/office/drawing/2014/main" val="10000"/>
                  </a:ext>
                </a:extLst>
              </a:tr>
              <a:tr h="370840">
                <a:tc>
                  <a:txBody>
                    <a:bodyPr/>
                    <a:lstStyle/>
                    <a:p>
                      <a:r>
                        <a:rPr lang="en-US" dirty="0"/>
                        <a:t>Create</a:t>
                      </a:r>
                      <a:endParaRPr lang="ru-RU" dirty="0"/>
                    </a:p>
                  </a:txBody>
                  <a:tcPr/>
                </a:tc>
                <a:tc>
                  <a:txBody>
                    <a:bodyPr/>
                    <a:lstStyle/>
                    <a:p>
                      <a:r>
                        <a:rPr lang="en-US" dirty="0"/>
                        <a:t>PUT or POST</a:t>
                      </a:r>
                      <a:endParaRPr lang="ru-RU" dirty="0"/>
                    </a:p>
                  </a:txBody>
                  <a:tcPr/>
                </a:tc>
                <a:extLst>
                  <a:ext uri="{0D108BD9-81ED-4DB2-BD59-A6C34878D82A}">
                    <a16:rowId xmlns:a16="http://schemas.microsoft.com/office/drawing/2014/main" val="10001"/>
                  </a:ext>
                </a:extLst>
              </a:tr>
              <a:tr h="370840">
                <a:tc>
                  <a:txBody>
                    <a:bodyPr/>
                    <a:lstStyle/>
                    <a:p>
                      <a:r>
                        <a:rPr lang="en-US" dirty="0"/>
                        <a:t>Read</a:t>
                      </a:r>
                      <a:endParaRPr lang="ru-RU" dirty="0"/>
                    </a:p>
                  </a:txBody>
                  <a:tcPr/>
                </a:tc>
                <a:tc>
                  <a:txBody>
                    <a:bodyPr/>
                    <a:lstStyle/>
                    <a:p>
                      <a:r>
                        <a:rPr lang="en-US" dirty="0"/>
                        <a:t>GET, HEAD or OPTIONS</a:t>
                      </a:r>
                      <a:endParaRPr lang="ru-RU" dirty="0"/>
                    </a:p>
                  </a:txBody>
                  <a:tcPr/>
                </a:tc>
                <a:extLst>
                  <a:ext uri="{0D108BD9-81ED-4DB2-BD59-A6C34878D82A}">
                    <a16:rowId xmlns:a16="http://schemas.microsoft.com/office/drawing/2014/main" val="10002"/>
                  </a:ext>
                </a:extLst>
              </a:tr>
              <a:tr h="370840">
                <a:tc>
                  <a:txBody>
                    <a:bodyPr/>
                    <a:lstStyle/>
                    <a:p>
                      <a:r>
                        <a:rPr lang="en-US" dirty="0"/>
                        <a:t>Update</a:t>
                      </a:r>
                      <a:endParaRPr lang="ru-RU" dirty="0"/>
                    </a:p>
                  </a:txBody>
                  <a:tcPr/>
                </a:tc>
                <a:tc>
                  <a:txBody>
                    <a:bodyPr/>
                    <a:lstStyle/>
                    <a:p>
                      <a:r>
                        <a:rPr lang="en-US" dirty="0"/>
                        <a:t>POST</a:t>
                      </a:r>
                      <a:endParaRPr lang="ru-RU" dirty="0"/>
                    </a:p>
                  </a:txBody>
                  <a:tcPr/>
                </a:tc>
                <a:extLst>
                  <a:ext uri="{0D108BD9-81ED-4DB2-BD59-A6C34878D82A}">
                    <a16:rowId xmlns:a16="http://schemas.microsoft.com/office/drawing/2014/main" val="10003"/>
                  </a:ext>
                </a:extLst>
              </a:tr>
              <a:tr h="370840">
                <a:tc>
                  <a:txBody>
                    <a:bodyPr/>
                    <a:lstStyle/>
                    <a:p>
                      <a:r>
                        <a:rPr lang="en-US" dirty="0"/>
                        <a:t>Delete</a:t>
                      </a:r>
                      <a:endParaRPr lang="ru-RU" dirty="0"/>
                    </a:p>
                  </a:txBody>
                  <a:tcPr/>
                </a:tc>
                <a:tc>
                  <a:txBody>
                    <a:bodyPr/>
                    <a:lstStyle/>
                    <a:p>
                      <a:r>
                        <a:rPr lang="en-US" dirty="0"/>
                        <a:t>DELETE</a:t>
                      </a:r>
                      <a:endParaRPr lang="ru-RU"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60857" y="3448050"/>
            <a:ext cx="7687818" cy="2533649"/>
          </a:xfrm>
        </p:spPr>
        <p:txBody>
          <a:bodyPr>
            <a:noAutofit/>
          </a:bodyPr>
          <a:lstStyle/>
          <a:p>
            <a:pPr>
              <a:buFont typeface="Wingdings" pitchFamily="2" charset="2"/>
              <a:buChar char="v"/>
            </a:pPr>
            <a:r>
              <a:rPr lang="en-US" sz="1800" dirty="0"/>
              <a:t> The user types http://www.amazon.com in his browser. </a:t>
            </a:r>
          </a:p>
          <a:p>
            <a:pPr>
              <a:buFont typeface="Wingdings" pitchFamily="2" charset="2"/>
              <a:buChar char="v"/>
            </a:pPr>
            <a:r>
              <a:rPr lang="en-US" sz="1800" dirty="0"/>
              <a:t> The browser software creates and sends a HTTP request with a header that holds: </a:t>
            </a:r>
          </a:p>
          <a:p>
            <a:pPr lvl="1">
              <a:buFont typeface="Arial" pitchFamily="34" charset="0"/>
              <a:buChar char="•"/>
            </a:pPr>
            <a:r>
              <a:rPr lang="en-US" sz="1800" dirty="0"/>
              <a:t>The desired action: GET ("get me resource") </a:t>
            </a:r>
          </a:p>
          <a:p>
            <a:pPr lvl="1">
              <a:buFont typeface="Arial" pitchFamily="34" charset="0"/>
              <a:buChar char="•"/>
            </a:pPr>
            <a:r>
              <a:rPr lang="en-US" sz="1800" dirty="0"/>
              <a:t>The target machine (www.amazon.com) </a:t>
            </a:r>
          </a:p>
          <a:p>
            <a:pPr>
              <a:buFont typeface="Wingdings" pitchFamily="2" charset="2"/>
              <a:buChar char="v"/>
            </a:pPr>
            <a:r>
              <a:rPr lang="en-US" sz="1800" dirty="0"/>
              <a:t>  The server responds with the requested resource which is rendered on the browser </a:t>
            </a:r>
            <a:endParaRPr lang="ru-RU" sz="1800" dirty="0"/>
          </a:p>
        </p:txBody>
      </p:sp>
      <p:sp>
        <p:nvSpPr>
          <p:cNvPr id="4" name="Текст 3"/>
          <p:cNvSpPr>
            <a:spLocks noGrp="1"/>
          </p:cNvSpPr>
          <p:nvPr>
            <p:ph type="body" sz="quarter" idx="11"/>
          </p:nvPr>
        </p:nvSpPr>
        <p:spPr/>
        <p:txBody>
          <a:bodyPr/>
          <a:lstStyle/>
          <a:p>
            <a:pPr algn="ctr"/>
            <a:r>
              <a:rPr lang="en-US" dirty="0"/>
              <a:t>Retrieving information using HTTP GET</a:t>
            </a:r>
            <a:endParaRPr lang="ru-RU" dirty="0"/>
          </a:p>
        </p:txBody>
      </p:sp>
      <p:pic>
        <p:nvPicPr>
          <p:cNvPr id="1026" name="Picture 2"/>
          <p:cNvPicPr>
            <a:picLocks noChangeAspect="1" noChangeArrowheads="1"/>
          </p:cNvPicPr>
          <p:nvPr/>
        </p:nvPicPr>
        <p:blipFill>
          <a:blip r:embed="rId2"/>
          <a:srcRect/>
          <a:stretch>
            <a:fillRect/>
          </a:stretch>
        </p:blipFill>
        <p:spPr bwMode="auto">
          <a:xfrm>
            <a:off x="1488916" y="1057275"/>
            <a:ext cx="6328094" cy="226695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Updating information using HTTP POST</a:t>
            </a:r>
            <a:endParaRPr lang="ru-RU" dirty="0"/>
          </a:p>
        </p:txBody>
      </p:sp>
      <p:pic>
        <p:nvPicPr>
          <p:cNvPr id="2050" name="Picture 2"/>
          <p:cNvPicPr>
            <a:picLocks noChangeAspect="1" noChangeArrowheads="1"/>
          </p:cNvPicPr>
          <p:nvPr/>
        </p:nvPicPr>
        <p:blipFill>
          <a:blip r:embed="rId2"/>
          <a:srcRect/>
          <a:stretch>
            <a:fillRect/>
          </a:stretch>
        </p:blipFill>
        <p:spPr bwMode="auto">
          <a:xfrm>
            <a:off x="1653553" y="962027"/>
            <a:ext cx="5874994" cy="2305048"/>
          </a:xfrm>
          <a:prstGeom prst="rect">
            <a:avLst/>
          </a:prstGeom>
          <a:noFill/>
          <a:ln w="9525">
            <a:noFill/>
            <a:miter lim="800000"/>
            <a:headEnd/>
            <a:tailEnd/>
          </a:ln>
          <a:effectLst/>
        </p:spPr>
      </p:pic>
      <p:sp>
        <p:nvSpPr>
          <p:cNvPr id="6" name="Содержимое 2"/>
          <p:cNvSpPr>
            <a:spLocks noGrp="1"/>
          </p:cNvSpPr>
          <p:nvPr>
            <p:ph idx="1"/>
          </p:nvPr>
        </p:nvSpPr>
        <p:spPr>
          <a:xfrm>
            <a:off x="703707" y="3200399"/>
            <a:ext cx="7687818" cy="2828925"/>
          </a:xfrm>
        </p:spPr>
        <p:txBody>
          <a:bodyPr>
            <a:noAutofit/>
          </a:bodyPr>
          <a:lstStyle/>
          <a:p>
            <a:pPr>
              <a:buFont typeface="Wingdings" pitchFamily="2" charset="2"/>
              <a:buChar char="v"/>
            </a:pPr>
            <a:r>
              <a:rPr lang="en-US" dirty="0"/>
              <a:t> The user fills in a form on the Web page and submits it. </a:t>
            </a:r>
          </a:p>
          <a:p>
            <a:pPr>
              <a:buFont typeface="Wingdings" pitchFamily="2" charset="2"/>
              <a:buChar char="v"/>
            </a:pPr>
            <a:r>
              <a:rPr lang="en-US" dirty="0"/>
              <a:t> The browser software creates and send a HTTP request with a header and a payload comprising of the form data. </a:t>
            </a:r>
          </a:p>
          <a:p>
            <a:pPr lvl="1">
              <a:buFont typeface="Wingdings" pitchFamily="2" charset="2"/>
              <a:buChar char="q"/>
            </a:pPr>
            <a:r>
              <a:rPr lang="en-US" dirty="0"/>
              <a:t>The HTTP header identifies: </a:t>
            </a:r>
          </a:p>
          <a:p>
            <a:pPr lvl="2">
              <a:buFont typeface="Arial" pitchFamily="34" charset="0"/>
              <a:buChar char="•"/>
            </a:pPr>
            <a:r>
              <a:rPr lang="en-US" dirty="0"/>
              <a:t> The desired action: POST </a:t>
            </a:r>
          </a:p>
          <a:p>
            <a:pPr lvl="2">
              <a:buFont typeface="Arial" pitchFamily="34" charset="0"/>
              <a:buChar char="•"/>
            </a:pPr>
            <a:r>
              <a:rPr lang="en-US" dirty="0"/>
              <a:t>The target machine (amazon.com) </a:t>
            </a:r>
          </a:p>
          <a:p>
            <a:pPr lvl="1">
              <a:buFont typeface="Wingdings" pitchFamily="2" charset="2"/>
              <a:buChar char="q"/>
            </a:pPr>
            <a:r>
              <a:rPr lang="en-US" dirty="0"/>
              <a:t> The payload contains: </a:t>
            </a:r>
          </a:p>
          <a:p>
            <a:pPr lvl="2">
              <a:buFont typeface="Arial" pitchFamily="34" charset="0"/>
              <a:buChar char="•"/>
            </a:pPr>
            <a:r>
              <a:rPr lang="en-US" dirty="0"/>
              <a:t> The data being </a:t>
            </a:r>
            <a:r>
              <a:rPr lang="en-US" dirty="0" err="1"/>
              <a:t>POSTed</a:t>
            </a:r>
            <a:r>
              <a:rPr lang="en-US" dirty="0"/>
              <a:t> (the form data) </a:t>
            </a:r>
          </a:p>
          <a:p>
            <a:pPr>
              <a:buFont typeface="Wingdings" pitchFamily="2" charset="2"/>
              <a:buChar char="v"/>
            </a:pPr>
            <a:r>
              <a:rPr lang="en-US" dirty="0"/>
              <a:t>  The server responds with the requested resource which is rendered on the browser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949832"/>
            <a:ext cx="7592568" cy="4572000"/>
          </a:xfrm>
        </p:spPr>
        <p:txBody>
          <a:bodyPr>
            <a:noAutofit/>
          </a:bodyPr>
          <a:lstStyle/>
          <a:p>
            <a:pPr>
              <a:buFont typeface="Wingdings" pitchFamily="2" charset="2"/>
              <a:buChar char="ü"/>
            </a:pPr>
            <a:r>
              <a:rPr lang="en-US" sz="2800" dirty="0"/>
              <a:t> The </a:t>
            </a:r>
            <a:r>
              <a:rPr lang="en-US" sz="2800" b="1" dirty="0"/>
              <a:t>HTTP request </a:t>
            </a:r>
            <a:r>
              <a:rPr lang="en-US" sz="2800" dirty="0"/>
              <a:t>is sent </a:t>
            </a:r>
            <a:r>
              <a:rPr lang="en-US" sz="2800" i="1" dirty="0"/>
              <a:t>from the client</a:t>
            </a:r>
            <a:r>
              <a:rPr lang="en-US" sz="2800" dirty="0"/>
              <a:t>.</a:t>
            </a:r>
          </a:p>
          <a:p>
            <a:pPr lvl="1"/>
            <a:r>
              <a:rPr lang="en-US" sz="2800" dirty="0"/>
              <a:t>Identifies the location of a </a:t>
            </a:r>
            <a:r>
              <a:rPr lang="en-US" sz="2800" b="1" dirty="0"/>
              <a:t>resource</a:t>
            </a:r>
            <a:r>
              <a:rPr lang="en-US" sz="2800" dirty="0"/>
              <a:t>.</a:t>
            </a:r>
          </a:p>
          <a:p>
            <a:pPr lvl="1"/>
            <a:r>
              <a:rPr lang="en-US" sz="2800" dirty="0"/>
              <a:t>Specifies the </a:t>
            </a:r>
            <a:r>
              <a:rPr lang="en-US" sz="2800" b="1" dirty="0"/>
              <a:t>verb</a:t>
            </a:r>
            <a:r>
              <a:rPr lang="en-US" sz="2800" dirty="0"/>
              <a:t>, or HTTP </a:t>
            </a:r>
            <a:r>
              <a:rPr lang="en-US" sz="2800" b="1" dirty="0"/>
              <a:t>method</a:t>
            </a:r>
            <a:r>
              <a:rPr lang="en-US" sz="2800" dirty="0"/>
              <a:t> to use when accessing the resource.</a:t>
            </a:r>
          </a:p>
          <a:p>
            <a:pPr lvl="1"/>
            <a:r>
              <a:rPr lang="en-US" sz="2800" dirty="0"/>
              <a:t>Supplies optional </a:t>
            </a:r>
            <a:r>
              <a:rPr lang="en-US" sz="2800" b="1" dirty="0"/>
              <a:t>request headers</a:t>
            </a:r>
            <a:r>
              <a:rPr lang="en-US" sz="2800" dirty="0"/>
              <a:t> (name-value pairs) that provide additional information the server may need when processing the request.</a:t>
            </a:r>
          </a:p>
          <a:p>
            <a:pPr lvl="1"/>
            <a:r>
              <a:rPr lang="en-US" sz="2800" dirty="0"/>
              <a:t>Supplies an optional </a:t>
            </a:r>
            <a:r>
              <a:rPr lang="en-US" sz="2800" b="1" dirty="0"/>
              <a:t>request body</a:t>
            </a:r>
            <a:r>
              <a:rPr lang="en-US" sz="2800" dirty="0"/>
              <a:t> that identifies additional data to be uploaded to the server (e.g. form parameters, attachments, etc.)</a:t>
            </a:r>
          </a:p>
          <a:p>
            <a:endParaRPr lang="ru-RU" sz="2800" dirty="0"/>
          </a:p>
        </p:txBody>
      </p:sp>
      <p:sp>
        <p:nvSpPr>
          <p:cNvPr id="4" name="Текст 3"/>
          <p:cNvSpPr>
            <a:spLocks noGrp="1"/>
          </p:cNvSpPr>
          <p:nvPr>
            <p:ph type="body" sz="quarter" idx="11"/>
          </p:nvPr>
        </p:nvSpPr>
        <p:spPr/>
        <p:txBody>
          <a:bodyPr/>
          <a:lstStyle/>
          <a:p>
            <a:pPr algn="ctr"/>
            <a:r>
              <a:rPr lang="en-US" dirty="0"/>
              <a:t>HTTP-REST Request Basics</a:t>
            </a:r>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56149" y="1207007"/>
            <a:ext cx="7381918" cy="4905926"/>
          </a:xfrm>
        </p:spPr>
        <p:txBody>
          <a:bodyPr>
            <a:normAutofit lnSpcReduction="10000"/>
          </a:bodyPr>
          <a:lstStyle/>
          <a:p>
            <a:pPr marL="285750" indent="-285750">
              <a:buFont typeface="Wingdings" panose="05000000000000000000" pitchFamily="2" charset="2"/>
              <a:buChar char="Ø"/>
            </a:pPr>
            <a:r>
              <a:rPr lang="en-US" sz="3600" dirty="0"/>
              <a:t>SOA</a:t>
            </a:r>
          </a:p>
          <a:p>
            <a:pPr marL="285750" indent="-285750">
              <a:buFont typeface="Wingdings" panose="05000000000000000000" pitchFamily="2" charset="2"/>
              <a:buChar char="Ø"/>
            </a:pPr>
            <a:r>
              <a:rPr lang="en-US" sz="3600" dirty="0"/>
              <a:t>Rest</a:t>
            </a:r>
          </a:p>
          <a:p>
            <a:pPr marL="285750" indent="-285750">
              <a:buFont typeface="Wingdings" panose="05000000000000000000" pitchFamily="2" charset="2"/>
              <a:buChar char="Ø"/>
            </a:pPr>
            <a:r>
              <a:rPr lang="en-US" sz="3600" dirty="0"/>
              <a:t>SOAP</a:t>
            </a:r>
          </a:p>
          <a:p>
            <a:pPr marL="285750" indent="-285750">
              <a:buFont typeface="Wingdings" panose="05000000000000000000" pitchFamily="2" charset="2"/>
              <a:buChar char="Ø"/>
            </a:pPr>
            <a:r>
              <a:rPr lang="en-US" sz="3600" dirty="0"/>
              <a:t>WSDL and WADL</a:t>
            </a:r>
          </a:p>
          <a:p>
            <a:pPr marL="285750" indent="-285750">
              <a:buFont typeface="Wingdings" panose="05000000000000000000" pitchFamily="2" charset="2"/>
              <a:buChar char="Ø"/>
            </a:pPr>
            <a:r>
              <a:rPr lang="en-US" sz="3600" dirty="0"/>
              <a:t>Soap UI</a:t>
            </a:r>
          </a:p>
          <a:p>
            <a:pPr marL="285750" indent="-285750">
              <a:buFont typeface="Wingdings" panose="05000000000000000000" pitchFamily="2" charset="2"/>
              <a:buChar char="Ø"/>
            </a:pPr>
            <a:r>
              <a:rPr lang="en-US" sz="3600" dirty="0"/>
              <a:t>Fiddler</a:t>
            </a:r>
          </a:p>
          <a:p>
            <a:pPr marL="285750" indent="-285750">
              <a:buFont typeface="Wingdings" panose="05000000000000000000" pitchFamily="2" charset="2"/>
              <a:buChar char="Ø"/>
            </a:pPr>
            <a:r>
              <a:rPr lang="en-US" sz="3600" dirty="0"/>
              <a:t>Libraries for WSs</a:t>
            </a:r>
          </a:p>
        </p:txBody>
      </p:sp>
      <p:sp>
        <p:nvSpPr>
          <p:cNvPr id="4" name="Text Placeholder 3"/>
          <p:cNvSpPr>
            <a:spLocks noGrp="1"/>
          </p:cNvSpPr>
          <p:nvPr>
            <p:ph type="body" sz="quarter" idx="11"/>
          </p:nvPr>
        </p:nvSpPr>
        <p:spPr/>
        <p:txBody>
          <a:bodyPr/>
          <a:lstStyle/>
          <a:p>
            <a:pPr algn="ctr"/>
            <a:r>
              <a:rPr lang="en-US" dirty="0"/>
              <a:t>What we are going to discuss?</a:t>
            </a:r>
          </a:p>
        </p:txBody>
      </p:sp>
    </p:spTree>
    <p:extLst>
      <p:ext uri="{BB962C8B-B14F-4D97-AF65-F5344CB8AC3E}">
        <p14:creationId xmlns:p14="http://schemas.microsoft.com/office/powerpoint/2010/main" val="924711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HTTP-REST Request Basics</a:t>
            </a:r>
            <a:endParaRPr lang="ru-RU" dirty="0"/>
          </a:p>
        </p:txBody>
      </p:sp>
      <p:sp>
        <p:nvSpPr>
          <p:cNvPr id="5" name="Content Placeholder 2"/>
          <p:cNvSpPr>
            <a:spLocks noGrp="1"/>
          </p:cNvSpPr>
          <p:nvPr>
            <p:ph idx="1"/>
          </p:nvPr>
        </p:nvSpPr>
        <p:spPr>
          <a:xfrm>
            <a:off x="685800" y="1143001"/>
            <a:ext cx="7772400" cy="4648200"/>
          </a:xfrm>
        </p:spPr>
        <p:txBody>
          <a:bodyPr/>
          <a:lstStyle/>
          <a:p>
            <a:pPr marL="0" indent="0">
              <a:buNone/>
            </a:pPr>
            <a:r>
              <a:rPr lang="en-US" sz="2000" dirty="0"/>
              <a:t>Sample Client Requests:</a:t>
            </a:r>
          </a:p>
          <a:p>
            <a:r>
              <a:rPr lang="en-US" sz="2000" dirty="0"/>
              <a:t>A typical client GET request:</a:t>
            </a:r>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pPr marL="0" indent="0">
              <a:buNone/>
            </a:pPr>
            <a:endParaRPr lang="en-US" sz="1000" dirty="0"/>
          </a:p>
          <a:p>
            <a:r>
              <a:rPr lang="en-US" sz="2000" dirty="0"/>
              <a:t>A typical client POST request:</a:t>
            </a:r>
          </a:p>
        </p:txBody>
      </p:sp>
      <p:sp>
        <p:nvSpPr>
          <p:cNvPr id="6" name="TextBox 5"/>
          <p:cNvSpPr txBox="1"/>
          <p:nvPr/>
        </p:nvSpPr>
        <p:spPr>
          <a:xfrm>
            <a:off x="714375" y="2255272"/>
            <a:ext cx="7639050" cy="1200329"/>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GET</a:t>
            </a:r>
            <a:r>
              <a:rPr lang="en-US" dirty="0">
                <a:latin typeface="Courier New" pitchFamily="49" charset="0"/>
                <a:cs typeface="Courier New" pitchFamily="49" charset="0"/>
              </a:rPr>
              <a:t> /</a:t>
            </a:r>
            <a:r>
              <a:rPr lang="en-US" dirty="0" err="1">
                <a:latin typeface="Courier New" pitchFamily="49" charset="0"/>
                <a:cs typeface="Courier New" pitchFamily="49" charset="0"/>
              </a:rPr>
              <a:t>view?id</a:t>
            </a:r>
            <a:r>
              <a:rPr lang="en-US" dirty="0">
                <a:latin typeface="Courier New" pitchFamily="49" charset="0"/>
                <a:cs typeface="Courier New" pitchFamily="49" charset="0"/>
              </a:rPr>
              <a:t>=1 </a:t>
            </a:r>
            <a:r>
              <a:rPr lang="en-US" b="1" dirty="0">
                <a:latin typeface="Courier New" pitchFamily="49" charset="0"/>
                <a:cs typeface="Courier New" pitchFamily="49" charset="0"/>
              </a:rPr>
              <a:t>HTTP/1.1</a:t>
            </a:r>
          </a:p>
          <a:p>
            <a:r>
              <a:rPr lang="en-US" b="1" dirty="0">
                <a:latin typeface="Courier New" pitchFamily="49" charset="0"/>
                <a:cs typeface="Courier New" pitchFamily="49" charset="0"/>
              </a:rPr>
              <a:t>User-Agent:</a:t>
            </a:r>
            <a:r>
              <a:rPr lang="en-US" dirty="0">
                <a:latin typeface="Courier New" pitchFamily="49" charset="0"/>
                <a:cs typeface="Courier New" pitchFamily="49" charset="0"/>
              </a:rPr>
              <a:t> Chrome</a:t>
            </a:r>
          </a:p>
          <a:p>
            <a:r>
              <a:rPr lang="en-US" b="1" dirty="0">
                <a:latin typeface="Courier New" pitchFamily="49" charset="0"/>
                <a:cs typeface="Courier New" pitchFamily="49" charset="0"/>
              </a:rPr>
              <a:t>Accept</a:t>
            </a:r>
            <a:r>
              <a:rPr lang="en-US" dirty="0">
                <a:latin typeface="Courier New" pitchFamily="49" charset="0"/>
                <a:cs typeface="Courier New" pitchFamily="49" charset="0"/>
              </a:rPr>
              <a:t>: application/</a:t>
            </a:r>
            <a:r>
              <a:rPr lang="en-US" dirty="0" err="1">
                <a:latin typeface="Courier New" pitchFamily="49" charset="0"/>
                <a:cs typeface="Courier New" pitchFamily="49" charset="0"/>
              </a:rPr>
              <a:t>json</a:t>
            </a:r>
            <a:endParaRPr lang="en-US" dirty="0">
              <a:latin typeface="Courier New" pitchFamily="49" charset="0"/>
              <a:cs typeface="Courier New" pitchFamily="49" charset="0"/>
            </a:endParaRPr>
          </a:p>
          <a:p>
            <a:r>
              <a:rPr lang="en-US" dirty="0">
                <a:latin typeface="Courier New" pitchFamily="49" charset="0"/>
                <a:cs typeface="Courier New" pitchFamily="49" charset="0"/>
              </a:rPr>
              <a:t>[CRLF]</a:t>
            </a:r>
          </a:p>
        </p:txBody>
      </p:sp>
      <p:sp>
        <p:nvSpPr>
          <p:cNvPr id="7" name="TextBox 6"/>
          <p:cNvSpPr txBox="1"/>
          <p:nvPr/>
        </p:nvSpPr>
        <p:spPr>
          <a:xfrm>
            <a:off x="695325" y="4312656"/>
            <a:ext cx="7677150" cy="1477328"/>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POST</a:t>
            </a:r>
            <a:r>
              <a:rPr lang="en-US" dirty="0">
                <a:latin typeface="Courier New" pitchFamily="49" charset="0"/>
                <a:cs typeface="Courier New" pitchFamily="49" charset="0"/>
              </a:rPr>
              <a:t> /save HTTP/1.1</a:t>
            </a:r>
          </a:p>
          <a:p>
            <a:r>
              <a:rPr lang="en-US" b="1" dirty="0">
                <a:latin typeface="Courier New" pitchFamily="49" charset="0"/>
                <a:cs typeface="Courier New" pitchFamily="49" charset="0"/>
              </a:rPr>
              <a:t>User-Agent:</a:t>
            </a:r>
            <a:r>
              <a:rPr lang="en-US" dirty="0">
                <a:latin typeface="Courier New" pitchFamily="49" charset="0"/>
                <a:cs typeface="Courier New" pitchFamily="49" charset="0"/>
              </a:rPr>
              <a:t> IE</a:t>
            </a:r>
          </a:p>
          <a:p>
            <a:r>
              <a:rPr lang="en-US" b="1" dirty="0">
                <a:latin typeface="Courier New" pitchFamily="49" charset="0"/>
                <a:cs typeface="Courier New" pitchFamily="49" charset="0"/>
              </a:rPr>
              <a:t>Content-Type:</a:t>
            </a:r>
            <a:r>
              <a:rPr lang="en-US" dirty="0">
                <a:latin typeface="Courier New" pitchFamily="49" charset="0"/>
                <a:cs typeface="Courier New" pitchFamily="49" charset="0"/>
              </a:rPr>
              <a:t> </a:t>
            </a:r>
            <a:r>
              <a:rPr lang="en-US" sz="1600" dirty="0">
                <a:latin typeface="Courier New" pitchFamily="49" charset="0"/>
                <a:cs typeface="Courier New" pitchFamily="49" charset="0"/>
              </a:rPr>
              <a:t>application/x-www-form-</a:t>
            </a:r>
            <a:r>
              <a:rPr lang="en-US" sz="1600" dirty="0" err="1">
                <a:latin typeface="Courier New" pitchFamily="49" charset="0"/>
                <a:cs typeface="Courier New" pitchFamily="49" charset="0"/>
              </a:rPr>
              <a:t>urlencoded</a:t>
            </a:r>
            <a:endParaRPr lang="en-US" sz="1600" dirty="0">
              <a:latin typeface="Courier New" pitchFamily="49" charset="0"/>
              <a:cs typeface="Courier New" pitchFamily="49" charset="0"/>
            </a:endParaRPr>
          </a:p>
          <a:p>
            <a:r>
              <a:rPr lang="en-US" dirty="0">
                <a:latin typeface="Courier New" pitchFamily="49" charset="0"/>
                <a:cs typeface="Courier New" pitchFamily="49" charset="0"/>
              </a:rPr>
              <a:t>[CRLF]</a:t>
            </a:r>
          </a:p>
          <a:p>
            <a:r>
              <a:rPr lang="en-US" dirty="0">
                <a:latin typeface="Courier New" pitchFamily="49" charset="0"/>
                <a:cs typeface="Courier New" pitchFamily="49" charset="0"/>
              </a:rPr>
              <a:t>name=</a:t>
            </a:r>
            <a:r>
              <a:rPr lang="en-US" dirty="0" err="1">
                <a:latin typeface="Courier New" pitchFamily="49" charset="0"/>
                <a:cs typeface="Courier New" pitchFamily="49" charset="0"/>
              </a:rPr>
              <a:t>x&amp;id</a:t>
            </a:r>
            <a:r>
              <a:rPr lang="en-US" dirty="0">
                <a:latin typeface="Courier New" pitchFamily="49" charset="0"/>
                <a:cs typeface="Courier New" pitchFamily="49" charset="0"/>
              </a:rPr>
              <a:t>=2</a:t>
            </a:r>
          </a:p>
        </p:txBody>
      </p:sp>
      <p:sp>
        <p:nvSpPr>
          <p:cNvPr id="8" name="Right Brace 10"/>
          <p:cNvSpPr/>
          <p:nvPr/>
        </p:nvSpPr>
        <p:spPr>
          <a:xfrm>
            <a:off x="3972149" y="2273691"/>
            <a:ext cx="165726" cy="214532"/>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9" name="Right Brace 11"/>
          <p:cNvSpPr/>
          <p:nvPr/>
        </p:nvSpPr>
        <p:spPr>
          <a:xfrm>
            <a:off x="6561221" y="4690287"/>
            <a:ext cx="136358" cy="39331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4350003" y="2220217"/>
            <a:ext cx="3998432" cy="338554"/>
          </a:xfrm>
          <a:prstGeom prst="rect">
            <a:avLst/>
          </a:prstGeom>
          <a:noFill/>
        </p:spPr>
        <p:txBody>
          <a:bodyPr wrap="square" rtlCol="0">
            <a:spAutoFit/>
          </a:bodyPr>
          <a:lstStyle/>
          <a:p>
            <a:r>
              <a:rPr lang="en-US" sz="1600" b="1">
                <a:solidFill>
                  <a:srgbClr val="00B050"/>
                </a:solidFill>
              </a:rPr>
              <a:t>Requested Resource</a:t>
            </a:r>
            <a:r>
              <a:rPr lang="en-US" sz="1600">
                <a:solidFill>
                  <a:srgbClr val="00B050"/>
                </a:solidFill>
              </a:rPr>
              <a:t> (path and query string)</a:t>
            </a:r>
          </a:p>
        </p:txBody>
      </p:sp>
      <p:sp>
        <p:nvSpPr>
          <p:cNvPr id="11" name="TextBox 10"/>
          <p:cNvSpPr txBox="1"/>
          <p:nvPr/>
        </p:nvSpPr>
        <p:spPr>
          <a:xfrm>
            <a:off x="6808702" y="4738575"/>
            <a:ext cx="1772652" cy="338554"/>
          </a:xfrm>
          <a:prstGeom prst="rect">
            <a:avLst/>
          </a:prstGeom>
          <a:noFill/>
        </p:spPr>
        <p:txBody>
          <a:bodyPr wrap="square" rtlCol="0">
            <a:spAutoFit/>
          </a:bodyPr>
          <a:lstStyle/>
          <a:p>
            <a:r>
              <a:rPr lang="en-US" sz="1600" b="1">
                <a:solidFill>
                  <a:srgbClr val="00B050"/>
                </a:solidFill>
              </a:rPr>
              <a:t>Request Headers</a:t>
            </a:r>
          </a:p>
        </p:txBody>
      </p:sp>
      <p:sp>
        <p:nvSpPr>
          <p:cNvPr id="12" name="Right Brace 14"/>
          <p:cNvSpPr/>
          <p:nvPr/>
        </p:nvSpPr>
        <p:spPr>
          <a:xfrm>
            <a:off x="2485663" y="5436699"/>
            <a:ext cx="165726" cy="214532"/>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3" name="TextBox 12"/>
          <p:cNvSpPr txBox="1"/>
          <p:nvPr/>
        </p:nvSpPr>
        <p:spPr>
          <a:xfrm>
            <a:off x="2926080" y="5386863"/>
            <a:ext cx="4504006" cy="338554"/>
          </a:xfrm>
          <a:prstGeom prst="rect">
            <a:avLst/>
          </a:prstGeom>
          <a:noFill/>
        </p:spPr>
        <p:txBody>
          <a:bodyPr wrap="square" rtlCol="0">
            <a:spAutoFit/>
          </a:bodyPr>
          <a:lstStyle/>
          <a:p>
            <a:r>
              <a:rPr lang="en-US" sz="1600" b="1">
                <a:solidFill>
                  <a:srgbClr val="00B050"/>
                </a:solidFill>
              </a:rPr>
              <a:t>Request Body</a:t>
            </a:r>
            <a:r>
              <a:rPr lang="en-US" sz="1600">
                <a:solidFill>
                  <a:srgbClr val="00B050"/>
                </a:solidFill>
              </a:rPr>
              <a:t> (e.g. form parameters)</a:t>
            </a:r>
          </a:p>
        </p:txBody>
      </p:sp>
      <p:sp>
        <p:nvSpPr>
          <p:cNvPr id="14" name="Right Brace 16"/>
          <p:cNvSpPr/>
          <p:nvPr/>
        </p:nvSpPr>
        <p:spPr>
          <a:xfrm>
            <a:off x="3487986" y="4331091"/>
            <a:ext cx="165726" cy="214532"/>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5" name="TextBox 14"/>
          <p:cNvSpPr txBox="1"/>
          <p:nvPr/>
        </p:nvSpPr>
        <p:spPr>
          <a:xfrm>
            <a:off x="3918285" y="4277617"/>
            <a:ext cx="4431630" cy="338554"/>
          </a:xfrm>
          <a:prstGeom prst="rect">
            <a:avLst/>
          </a:prstGeom>
          <a:noFill/>
        </p:spPr>
        <p:txBody>
          <a:bodyPr wrap="square" rtlCol="0">
            <a:spAutoFit/>
          </a:bodyPr>
          <a:lstStyle/>
          <a:p>
            <a:r>
              <a:rPr lang="en-US" sz="1600" b="1">
                <a:solidFill>
                  <a:srgbClr val="00B050"/>
                </a:solidFill>
              </a:rPr>
              <a:t>Requested Resource</a:t>
            </a:r>
            <a:r>
              <a:rPr lang="en-US" sz="1600">
                <a:solidFill>
                  <a:srgbClr val="00B050"/>
                </a:solidFill>
              </a:rPr>
              <a:t> (typically no query string)</a:t>
            </a:r>
          </a:p>
        </p:txBody>
      </p:sp>
      <p:sp>
        <p:nvSpPr>
          <p:cNvPr id="16" name="Right Brace 18"/>
          <p:cNvSpPr/>
          <p:nvPr/>
        </p:nvSpPr>
        <p:spPr>
          <a:xfrm>
            <a:off x="3970421" y="2641795"/>
            <a:ext cx="136358" cy="39331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4302123" y="2690083"/>
            <a:ext cx="3204410" cy="338554"/>
          </a:xfrm>
          <a:prstGeom prst="rect">
            <a:avLst/>
          </a:prstGeom>
          <a:noFill/>
        </p:spPr>
        <p:txBody>
          <a:bodyPr wrap="square" rtlCol="0">
            <a:spAutoFit/>
          </a:bodyPr>
          <a:lstStyle/>
          <a:p>
            <a:r>
              <a:rPr lang="en-US" sz="1600" b="1">
                <a:solidFill>
                  <a:srgbClr val="00B050"/>
                </a:solidFill>
              </a:rPr>
              <a:t>Request Headers</a:t>
            </a:r>
          </a:p>
        </p:txBody>
      </p:sp>
      <p:sp>
        <p:nvSpPr>
          <p:cNvPr id="18" name="TextBox 17"/>
          <p:cNvSpPr txBox="1"/>
          <p:nvPr/>
        </p:nvSpPr>
        <p:spPr>
          <a:xfrm>
            <a:off x="4150895" y="3068910"/>
            <a:ext cx="3204410" cy="338554"/>
          </a:xfrm>
          <a:prstGeom prst="rect">
            <a:avLst/>
          </a:prstGeom>
          <a:noFill/>
        </p:spPr>
        <p:txBody>
          <a:bodyPr wrap="square" rtlCol="0">
            <a:spAutoFit/>
          </a:bodyPr>
          <a:lstStyle/>
          <a:p>
            <a:r>
              <a:rPr lang="en-US" sz="1600">
                <a:solidFill>
                  <a:srgbClr val="00B050"/>
                </a:solidFill>
              </a:rPr>
              <a:t>(no request body)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p:bldP spid="14" grpId="0" animBg="1"/>
      <p:bldP spid="15" grpId="0"/>
      <p:bldP spid="16" grpId="0" animBg="1"/>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26032"/>
            <a:ext cx="7697343" cy="5203318"/>
          </a:xfrm>
        </p:spPr>
        <p:txBody>
          <a:bodyPr/>
          <a:lstStyle/>
          <a:p>
            <a:pPr>
              <a:buFont typeface="Wingdings" pitchFamily="2" charset="2"/>
              <a:buChar char="ü"/>
            </a:pPr>
            <a:r>
              <a:rPr lang="en-US" sz="2800" dirty="0"/>
              <a:t> The </a:t>
            </a:r>
            <a:r>
              <a:rPr lang="en-US" sz="2800" b="1" dirty="0"/>
              <a:t>HTTP response </a:t>
            </a:r>
            <a:r>
              <a:rPr lang="en-US" sz="2800" dirty="0"/>
              <a:t>is sent </a:t>
            </a:r>
            <a:r>
              <a:rPr lang="en-US" sz="2800" i="1" dirty="0"/>
              <a:t>from the server</a:t>
            </a:r>
            <a:r>
              <a:rPr lang="en-US" sz="2800" dirty="0"/>
              <a:t>.</a:t>
            </a:r>
          </a:p>
          <a:p>
            <a:pPr lvl="1"/>
            <a:r>
              <a:rPr lang="en-US" sz="2800" dirty="0"/>
              <a:t>Gives the </a:t>
            </a:r>
            <a:r>
              <a:rPr lang="en-US" sz="2800" b="1" dirty="0"/>
              <a:t>status</a:t>
            </a:r>
            <a:r>
              <a:rPr lang="en-US" sz="2800" dirty="0"/>
              <a:t> of the processed request.</a:t>
            </a:r>
          </a:p>
          <a:p>
            <a:pPr lvl="1"/>
            <a:r>
              <a:rPr lang="en-US" sz="2800" dirty="0"/>
              <a:t>Supplies </a:t>
            </a:r>
            <a:r>
              <a:rPr lang="en-US" sz="2800" b="1" dirty="0"/>
              <a:t>response headers</a:t>
            </a:r>
            <a:r>
              <a:rPr lang="en-US" sz="2800" dirty="0"/>
              <a:t> (name-value pairs) that provide additional information about the response.</a:t>
            </a:r>
          </a:p>
          <a:p>
            <a:pPr lvl="1"/>
            <a:r>
              <a:rPr lang="en-US" sz="2800" dirty="0"/>
              <a:t>Supplies an optional </a:t>
            </a:r>
            <a:r>
              <a:rPr lang="en-US" sz="2800" b="1" dirty="0"/>
              <a:t>response body </a:t>
            </a:r>
            <a:r>
              <a:rPr lang="en-US" sz="2800" dirty="0"/>
              <a:t>that identifies additional data to be downloaded to the client (html, xml, binary data, etc.)</a:t>
            </a:r>
          </a:p>
          <a:p>
            <a:endParaRPr lang="ru-RU" dirty="0"/>
          </a:p>
        </p:txBody>
      </p:sp>
      <p:sp>
        <p:nvSpPr>
          <p:cNvPr id="4" name="Текст 3"/>
          <p:cNvSpPr>
            <a:spLocks noGrp="1"/>
          </p:cNvSpPr>
          <p:nvPr>
            <p:ph type="body" sz="quarter" idx="11"/>
          </p:nvPr>
        </p:nvSpPr>
        <p:spPr/>
        <p:txBody>
          <a:bodyPr/>
          <a:lstStyle/>
          <a:p>
            <a:pPr algn="ctr"/>
            <a:r>
              <a:rPr lang="en-US" dirty="0"/>
              <a:t>HTTP-REST Response Basics</a:t>
            </a:r>
            <a:endParaRPr lang="ru-RU"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HTTP-REST Response Basics</a:t>
            </a:r>
            <a:endParaRPr lang="ru-RU" dirty="0"/>
          </a:p>
        </p:txBody>
      </p:sp>
      <p:sp>
        <p:nvSpPr>
          <p:cNvPr id="5" name="Content Placeholder 2"/>
          <p:cNvSpPr>
            <a:spLocks noGrp="1"/>
          </p:cNvSpPr>
          <p:nvPr>
            <p:ph idx="1"/>
          </p:nvPr>
        </p:nvSpPr>
        <p:spPr>
          <a:xfrm>
            <a:off x="733425" y="1114425"/>
            <a:ext cx="7715250" cy="5010150"/>
          </a:xfrm>
        </p:spPr>
        <p:txBody>
          <a:bodyPr>
            <a:normAutofit/>
          </a:bodyPr>
          <a:lstStyle/>
          <a:p>
            <a:pPr marL="57150" indent="0">
              <a:buNone/>
            </a:pPr>
            <a:r>
              <a:rPr lang="en-US" sz="2000" dirty="0"/>
              <a:t>Sample Server Responses:</a:t>
            </a:r>
          </a:p>
        </p:txBody>
      </p:sp>
      <p:sp>
        <p:nvSpPr>
          <p:cNvPr id="6" name="TextBox 5"/>
          <p:cNvSpPr txBox="1"/>
          <p:nvPr/>
        </p:nvSpPr>
        <p:spPr>
          <a:xfrm>
            <a:off x="772271" y="2009775"/>
            <a:ext cx="7579894" cy="2031325"/>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b="1" dirty="0">
                <a:latin typeface="Courier New" pitchFamily="49" charset="0"/>
                <a:cs typeface="Courier New" pitchFamily="49" charset="0"/>
              </a:rPr>
              <a:t>HTTP/1.1</a:t>
            </a:r>
            <a:r>
              <a:rPr lang="en-US" dirty="0">
                <a:latin typeface="Courier New" pitchFamily="49" charset="0"/>
                <a:cs typeface="Courier New" pitchFamily="49" charset="0"/>
              </a:rPr>
              <a:t> 200 OK</a:t>
            </a:r>
          </a:p>
          <a:p>
            <a:r>
              <a:rPr lang="en-US" b="1" dirty="0">
                <a:latin typeface="Courier New" pitchFamily="49" charset="0"/>
                <a:cs typeface="Courier New" pitchFamily="49" charset="0"/>
              </a:rPr>
              <a:t>Content-Type:</a:t>
            </a:r>
            <a:r>
              <a:rPr lang="en-US" dirty="0">
                <a:latin typeface="Courier New" pitchFamily="49" charset="0"/>
                <a:cs typeface="Courier New" pitchFamily="49" charset="0"/>
              </a:rPr>
              <a:t> text/html</a:t>
            </a:r>
          </a:p>
          <a:p>
            <a:r>
              <a:rPr lang="en-US" b="1" dirty="0">
                <a:latin typeface="Courier New" pitchFamily="49" charset="0"/>
                <a:cs typeface="Courier New" pitchFamily="49" charset="0"/>
              </a:rPr>
              <a:t>Content-Length:</a:t>
            </a:r>
            <a:r>
              <a:rPr lang="en-US" dirty="0">
                <a:latin typeface="Courier New" pitchFamily="49" charset="0"/>
                <a:cs typeface="Courier New" pitchFamily="49" charset="0"/>
              </a:rPr>
              <a:t> 1337</a:t>
            </a:r>
          </a:p>
          <a:p>
            <a:r>
              <a:rPr lang="en-US" dirty="0">
                <a:latin typeface="Courier New" pitchFamily="49" charset="0"/>
                <a:cs typeface="Courier New" pitchFamily="49" charset="0"/>
              </a:rPr>
              <a:t>[CRLF]</a:t>
            </a:r>
          </a:p>
          <a:p>
            <a:r>
              <a:rPr lang="en-US" dirty="0">
                <a:latin typeface="Courier New" pitchFamily="49" charset="0"/>
                <a:cs typeface="Courier New" pitchFamily="49" charset="0"/>
              </a:rPr>
              <a:t>&lt;html&gt;</a:t>
            </a:r>
          </a:p>
          <a:p>
            <a:r>
              <a:rPr lang="en-US" dirty="0">
                <a:latin typeface="Courier New" pitchFamily="49" charset="0"/>
                <a:cs typeface="Courier New" pitchFamily="49" charset="0"/>
              </a:rPr>
              <a:t>  &lt;!-- Some HTML Content. --&gt;</a:t>
            </a:r>
          </a:p>
          <a:p>
            <a:r>
              <a:rPr lang="en-US" dirty="0">
                <a:latin typeface="Courier New" pitchFamily="49" charset="0"/>
                <a:cs typeface="Courier New" pitchFamily="49" charset="0"/>
              </a:rPr>
              <a:t>&lt;/html&gt;</a:t>
            </a:r>
          </a:p>
        </p:txBody>
      </p:sp>
      <p:sp>
        <p:nvSpPr>
          <p:cNvPr id="7" name="TextBox 6"/>
          <p:cNvSpPr txBox="1"/>
          <p:nvPr/>
        </p:nvSpPr>
        <p:spPr>
          <a:xfrm>
            <a:off x="801103" y="4230149"/>
            <a:ext cx="7579894" cy="369332"/>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latin typeface="Courier New" pitchFamily="49" charset="0"/>
                <a:cs typeface="Courier New" pitchFamily="49" charset="0"/>
              </a:rPr>
              <a:t>HTTP/1.1 500 Internal Server Error</a:t>
            </a:r>
          </a:p>
        </p:txBody>
      </p:sp>
      <p:sp>
        <p:nvSpPr>
          <p:cNvPr id="8" name="TextBox 7"/>
          <p:cNvSpPr txBox="1"/>
          <p:nvPr/>
        </p:nvSpPr>
        <p:spPr>
          <a:xfrm>
            <a:off x="801103" y="4803604"/>
            <a:ext cx="7579894" cy="1200329"/>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latin typeface="Courier New" pitchFamily="49" charset="0"/>
                <a:cs typeface="Courier New" pitchFamily="49" charset="0"/>
              </a:rPr>
              <a:t>HTTP/1.1 201 Created</a:t>
            </a:r>
          </a:p>
          <a:p>
            <a:r>
              <a:rPr lang="en-US" dirty="0">
                <a:latin typeface="Courier New" pitchFamily="49" charset="0"/>
                <a:cs typeface="Courier New" pitchFamily="49" charset="0"/>
              </a:rPr>
              <a:t>Location: /view/7</a:t>
            </a:r>
          </a:p>
          <a:p>
            <a:r>
              <a:rPr lang="en-US" dirty="0">
                <a:latin typeface="Courier New" pitchFamily="49" charset="0"/>
                <a:cs typeface="Courier New" pitchFamily="49" charset="0"/>
              </a:rPr>
              <a:t>[CRLF]</a:t>
            </a:r>
          </a:p>
          <a:p>
            <a:r>
              <a:rPr lang="en-US" dirty="0">
                <a:latin typeface="Courier New" pitchFamily="49" charset="0"/>
                <a:cs typeface="Courier New" pitchFamily="49" charset="0"/>
              </a:rPr>
              <a:t>Some message goes here.</a:t>
            </a:r>
          </a:p>
        </p:txBody>
      </p:sp>
      <p:sp>
        <p:nvSpPr>
          <p:cNvPr id="9" name="Right Brace 6"/>
          <p:cNvSpPr/>
          <p:nvPr/>
        </p:nvSpPr>
        <p:spPr>
          <a:xfrm>
            <a:off x="3229808" y="2067804"/>
            <a:ext cx="164508"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0" name="TextBox 9"/>
          <p:cNvSpPr txBox="1"/>
          <p:nvPr/>
        </p:nvSpPr>
        <p:spPr>
          <a:xfrm>
            <a:off x="3724914" y="2010947"/>
            <a:ext cx="3969034" cy="338554"/>
          </a:xfrm>
          <a:prstGeom prst="rect">
            <a:avLst/>
          </a:prstGeom>
          <a:noFill/>
        </p:spPr>
        <p:txBody>
          <a:bodyPr wrap="square" rtlCol="0">
            <a:spAutoFit/>
          </a:bodyPr>
          <a:lstStyle/>
          <a:p>
            <a:r>
              <a:rPr lang="en-US" sz="1600" b="1">
                <a:solidFill>
                  <a:srgbClr val="00B050"/>
                </a:solidFill>
              </a:rPr>
              <a:t>Response Status</a:t>
            </a:r>
            <a:endParaRPr lang="en-US" sz="1600">
              <a:solidFill>
                <a:srgbClr val="00B050"/>
              </a:solidFill>
            </a:endParaRPr>
          </a:p>
        </p:txBody>
      </p:sp>
      <p:sp>
        <p:nvSpPr>
          <p:cNvPr id="11" name="Right Brace 10"/>
          <p:cNvSpPr/>
          <p:nvPr/>
        </p:nvSpPr>
        <p:spPr>
          <a:xfrm>
            <a:off x="3930185" y="2389239"/>
            <a:ext cx="135356" cy="4191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4410325" y="2429512"/>
            <a:ext cx="3180850" cy="338554"/>
          </a:xfrm>
          <a:prstGeom prst="rect">
            <a:avLst/>
          </a:prstGeom>
          <a:noFill/>
        </p:spPr>
        <p:txBody>
          <a:bodyPr wrap="square" rtlCol="0">
            <a:spAutoFit/>
          </a:bodyPr>
          <a:lstStyle/>
          <a:p>
            <a:r>
              <a:rPr lang="en-US" sz="1600" b="1">
                <a:solidFill>
                  <a:srgbClr val="00B050"/>
                </a:solidFill>
              </a:rPr>
              <a:t>Response Headers</a:t>
            </a:r>
          </a:p>
        </p:txBody>
      </p:sp>
      <p:sp>
        <p:nvSpPr>
          <p:cNvPr id="13" name="Right Brace 12"/>
          <p:cNvSpPr/>
          <p:nvPr/>
        </p:nvSpPr>
        <p:spPr>
          <a:xfrm>
            <a:off x="4627707" y="3341101"/>
            <a:ext cx="135356" cy="57367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107847" y="3458660"/>
            <a:ext cx="3180850" cy="338554"/>
          </a:xfrm>
          <a:prstGeom prst="rect">
            <a:avLst/>
          </a:prstGeom>
          <a:noFill/>
        </p:spPr>
        <p:txBody>
          <a:bodyPr wrap="square" rtlCol="0">
            <a:spAutoFit/>
          </a:bodyPr>
          <a:lstStyle/>
          <a:p>
            <a:r>
              <a:rPr lang="en-US" sz="1600" b="1">
                <a:solidFill>
                  <a:srgbClr val="00B050"/>
                </a:solidFill>
              </a:rPr>
              <a:t>Response Body (content)</a:t>
            </a:r>
          </a:p>
        </p:txBody>
      </p:sp>
      <p:sp>
        <p:nvSpPr>
          <p:cNvPr id="15" name="Right Brace 14"/>
          <p:cNvSpPr/>
          <p:nvPr/>
        </p:nvSpPr>
        <p:spPr>
          <a:xfrm>
            <a:off x="3420894" y="4860461"/>
            <a:ext cx="164508"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6" name="TextBox 15"/>
          <p:cNvSpPr txBox="1"/>
          <p:nvPr/>
        </p:nvSpPr>
        <p:spPr>
          <a:xfrm>
            <a:off x="3916000" y="4803604"/>
            <a:ext cx="3969034" cy="338554"/>
          </a:xfrm>
          <a:prstGeom prst="rect">
            <a:avLst/>
          </a:prstGeom>
          <a:noFill/>
        </p:spPr>
        <p:txBody>
          <a:bodyPr wrap="square" rtlCol="0">
            <a:spAutoFit/>
          </a:bodyPr>
          <a:lstStyle/>
          <a:p>
            <a:r>
              <a:rPr lang="en-US" sz="1600" b="1">
                <a:solidFill>
                  <a:srgbClr val="00B050"/>
                </a:solidFill>
              </a:rPr>
              <a:t>Response Status</a:t>
            </a:r>
            <a:endParaRPr lang="en-US" sz="1600">
              <a:solidFill>
                <a:srgbClr val="00B050"/>
              </a:solidFill>
            </a:endParaRPr>
          </a:p>
        </p:txBody>
      </p:sp>
      <p:sp>
        <p:nvSpPr>
          <p:cNvPr id="17" name="Right Brace 16"/>
          <p:cNvSpPr/>
          <p:nvPr/>
        </p:nvSpPr>
        <p:spPr>
          <a:xfrm>
            <a:off x="3420894" y="5151378"/>
            <a:ext cx="164508"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8" name="TextBox 17"/>
          <p:cNvSpPr txBox="1"/>
          <p:nvPr/>
        </p:nvSpPr>
        <p:spPr>
          <a:xfrm>
            <a:off x="3916000" y="5094521"/>
            <a:ext cx="3969034" cy="338554"/>
          </a:xfrm>
          <a:prstGeom prst="rect">
            <a:avLst/>
          </a:prstGeom>
          <a:noFill/>
        </p:spPr>
        <p:txBody>
          <a:bodyPr wrap="square" rtlCol="0">
            <a:spAutoFit/>
          </a:bodyPr>
          <a:lstStyle/>
          <a:p>
            <a:r>
              <a:rPr lang="en-US" sz="1600" b="1">
                <a:solidFill>
                  <a:srgbClr val="00B050"/>
                </a:solidFill>
              </a:rPr>
              <a:t>Response Header</a:t>
            </a:r>
            <a:endParaRPr lang="en-US" sz="1600">
              <a:solidFill>
                <a:srgbClr val="00B050"/>
              </a:solidFill>
            </a:endParaRPr>
          </a:p>
        </p:txBody>
      </p:sp>
      <p:sp>
        <p:nvSpPr>
          <p:cNvPr id="19" name="Right Brace 18"/>
          <p:cNvSpPr/>
          <p:nvPr/>
        </p:nvSpPr>
        <p:spPr>
          <a:xfrm>
            <a:off x="3752657" y="5690478"/>
            <a:ext cx="164508"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0" name="TextBox 19"/>
          <p:cNvSpPr txBox="1"/>
          <p:nvPr/>
        </p:nvSpPr>
        <p:spPr>
          <a:xfrm>
            <a:off x="4247763" y="5633621"/>
            <a:ext cx="3969034" cy="338554"/>
          </a:xfrm>
          <a:prstGeom prst="rect">
            <a:avLst/>
          </a:prstGeom>
          <a:noFill/>
        </p:spPr>
        <p:txBody>
          <a:bodyPr wrap="square" rtlCol="0">
            <a:spAutoFit/>
          </a:bodyPr>
          <a:lstStyle/>
          <a:p>
            <a:r>
              <a:rPr lang="en-US" sz="1600" b="1">
                <a:solidFill>
                  <a:srgbClr val="00B050"/>
                </a:solidFill>
              </a:rPr>
              <a:t>Response Body</a:t>
            </a:r>
            <a:endParaRPr lang="en-US" sz="1600">
              <a:solidFill>
                <a:srgbClr val="00B050"/>
              </a:solidFill>
            </a:endParaRPr>
          </a:p>
        </p:txBody>
      </p:sp>
      <p:sp>
        <p:nvSpPr>
          <p:cNvPr id="21" name="Right Brace 20"/>
          <p:cNvSpPr/>
          <p:nvPr/>
        </p:nvSpPr>
        <p:spPr>
          <a:xfrm>
            <a:off x="5179959" y="4302395"/>
            <a:ext cx="99604" cy="22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2" name="TextBox 21"/>
          <p:cNvSpPr txBox="1"/>
          <p:nvPr/>
        </p:nvSpPr>
        <p:spPr>
          <a:xfrm>
            <a:off x="5580555" y="4245538"/>
            <a:ext cx="2403076" cy="338554"/>
          </a:xfrm>
          <a:prstGeom prst="rect">
            <a:avLst/>
          </a:prstGeom>
          <a:noFill/>
        </p:spPr>
        <p:txBody>
          <a:bodyPr wrap="square" rtlCol="0">
            <a:spAutoFit/>
          </a:bodyPr>
          <a:lstStyle/>
          <a:p>
            <a:r>
              <a:rPr lang="en-US" sz="1600" b="1">
                <a:solidFill>
                  <a:srgbClr val="00B050"/>
                </a:solidFill>
              </a:rPr>
              <a:t>Response Status</a:t>
            </a:r>
            <a:endParaRPr lang="en-US" sz="160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HTTP-REST Vocabulary</a:t>
            </a:r>
            <a:endParaRPr lang="ru-RU" dirty="0"/>
          </a:p>
        </p:txBody>
      </p:sp>
      <p:sp>
        <p:nvSpPr>
          <p:cNvPr id="5" name="TextBox 4"/>
          <p:cNvSpPr txBox="1"/>
          <p:nvPr/>
        </p:nvSpPr>
        <p:spPr>
          <a:xfrm>
            <a:off x="628651" y="981075"/>
            <a:ext cx="7848600" cy="2031325"/>
          </a:xfrm>
          <a:prstGeom prst="rect">
            <a:avLst/>
          </a:prstGeom>
          <a:solidFill>
            <a:schemeClr val="tx1">
              <a:lumMod val="20000"/>
              <a:lumOff val="80000"/>
            </a:schemeClr>
          </a:solidFill>
          <a:ln w="25400">
            <a:solidFill>
              <a:schemeClr val="accent6">
                <a:lumMod val="75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atin typeface="Courier New" pitchFamily="49" charset="0"/>
              <a:cs typeface="Courier New" pitchFamily="49" charset="0"/>
            </a:endParaRPr>
          </a:p>
          <a:p>
            <a:endParaRPr lang="en-US">
              <a:latin typeface="Courier New" pitchFamily="49" charset="0"/>
              <a:cs typeface="Courier New" pitchFamily="49" charset="0"/>
            </a:endParaRPr>
          </a:p>
          <a:p>
            <a:r>
              <a:rPr lang="en-US">
                <a:latin typeface="Courier New" pitchFamily="49" charset="0"/>
                <a:cs typeface="Courier New" pitchFamily="49" charset="0"/>
              </a:rPr>
              <a:t> http://my.store.com/fruits/list?category=fruit&amp;limit=20</a:t>
            </a:r>
          </a:p>
          <a:p>
            <a:endParaRPr lang="en-US">
              <a:latin typeface="Courier New" pitchFamily="49" charset="0"/>
              <a:cs typeface="Courier New" pitchFamily="49" charset="0"/>
            </a:endParaRPr>
          </a:p>
          <a:p>
            <a:endParaRPr lang="en-US">
              <a:latin typeface="Courier New" pitchFamily="49" charset="0"/>
              <a:cs typeface="Courier New" pitchFamily="49" charset="0"/>
            </a:endParaRPr>
          </a:p>
          <a:p>
            <a:endParaRPr lang="en-US">
              <a:latin typeface="Courier New" pitchFamily="49" charset="0"/>
              <a:cs typeface="Courier New" pitchFamily="49" charset="0"/>
            </a:endParaRPr>
          </a:p>
          <a:p>
            <a:endParaRPr lang="en-US">
              <a:latin typeface="Courier New" pitchFamily="49" charset="0"/>
              <a:cs typeface="Courier New" pitchFamily="49" charset="0"/>
            </a:endParaRPr>
          </a:p>
        </p:txBody>
      </p:sp>
      <p:sp>
        <p:nvSpPr>
          <p:cNvPr id="6" name="Left Brace 3"/>
          <p:cNvSpPr/>
          <p:nvPr/>
        </p:nvSpPr>
        <p:spPr>
          <a:xfrm rot="16200000">
            <a:off x="993245" y="1762409"/>
            <a:ext cx="228604" cy="5310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7"/>
          <p:cNvSpPr/>
          <p:nvPr/>
        </p:nvSpPr>
        <p:spPr>
          <a:xfrm rot="16200000">
            <a:off x="2457026" y="1257094"/>
            <a:ext cx="228607" cy="15416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8"/>
          <p:cNvSpPr/>
          <p:nvPr/>
        </p:nvSpPr>
        <p:spPr>
          <a:xfrm rot="16200000">
            <a:off x="4139549" y="1327171"/>
            <a:ext cx="228605" cy="14015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9"/>
          <p:cNvSpPr/>
          <p:nvPr/>
        </p:nvSpPr>
        <p:spPr>
          <a:xfrm rot="16200000">
            <a:off x="6548525" y="594602"/>
            <a:ext cx="235072" cy="28731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57483" y="2211943"/>
            <a:ext cx="951530" cy="369332"/>
          </a:xfrm>
          <a:prstGeom prst="rect">
            <a:avLst/>
          </a:prstGeom>
          <a:noFill/>
        </p:spPr>
        <p:txBody>
          <a:bodyPr wrap="square" rtlCol="0">
            <a:spAutoFit/>
          </a:bodyPr>
          <a:lstStyle/>
          <a:p>
            <a:r>
              <a:rPr lang="en-US"/>
              <a:t>protocol</a:t>
            </a:r>
          </a:p>
        </p:txBody>
      </p:sp>
      <p:sp>
        <p:nvSpPr>
          <p:cNvPr id="11" name="TextBox 10"/>
          <p:cNvSpPr txBox="1"/>
          <p:nvPr/>
        </p:nvSpPr>
        <p:spPr>
          <a:xfrm>
            <a:off x="1876682" y="2211943"/>
            <a:ext cx="1191305" cy="369332"/>
          </a:xfrm>
          <a:prstGeom prst="rect">
            <a:avLst/>
          </a:prstGeom>
          <a:noFill/>
        </p:spPr>
        <p:txBody>
          <a:bodyPr wrap="square" rtlCol="0">
            <a:spAutoFit/>
          </a:bodyPr>
          <a:lstStyle/>
          <a:p>
            <a:r>
              <a:rPr lang="en-US"/>
              <a:t>host name</a:t>
            </a:r>
          </a:p>
        </p:txBody>
      </p:sp>
      <p:sp>
        <p:nvSpPr>
          <p:cNvPr id="12" name="TextBox 11"/>
          <p:cNvSpPr txBox="1"/>
          <p:nvPr/>
        </p:nvSpPr>
        <p:spPr>
          <a:xfrm>
            <a:off x="3323310" y="2211943"/>
            <a:ext cx="1909322" cy="369332"/>
          </a:xfrm>
          <a:prstGeom prst="rect">
            <a:avLst/>
          </a:prstGeom>
          <a:noFill/>
        </p:spPr>
        <p:txBody>
          <a:bodyPr wrap="square" rtlCol="0">
            <a:spAutoFit/>
          </a:bodyPr>
          <a:lstStyle/>
          <a:p>
            <a:r>
              <a:rPr lang="en-US"/>
              <a:t>path to a resource</a:t>
            </a:r>
          </a:p>
        </p:txBody>
      </p:sp>
      <p:sp>
        <p:nvSpPr>
          <p:cNvPr id="13" name="TextBox 12"/>
          <p:cNvSpPr txBox="1"/>
          <p:nvPr/>
        </p:nvSpPr>
        <p:spPr>
          <a:xfrm>
            <a:off x="6067682" y="2209598"/>
            <a:ext cx="1331458" cy="369332"/>
          </a:xfrm>
          <a:prstGeom prst="rect">
            <a:avLst/>
          </a:prstGeom>
          <a:noFill/>
        </p:spPr>
        <p:txBody>
          <a:bodyPr wrap="square" rtlCol="0">
            <a:spAutoFit/>
          </a:bodyPr>
          <a:lstStyle/>
          <a:p>
            <a:r>
              <a:rPr lang="en-US"/>
              <a:t>query string</a:t>
            </a:r>
          </a:p>
        </p:txBody>
      </p:sp>
      <p:sp>
        <p:nvSpPr>
          <p:cNvPr id="14" name="Прямоугольник 13"/>
          <p:cNvSpPr/>
          <p:nvPr/>
        </p:nvSpPr>
        <p:spPr>
          <a:xfrm>
            <a:off x="838200" y="3164681"/>
            <a:ext cx="7524750" cy="2554545"/>
          </a:xfrm>
          <a:prstGeom prst="rect">
            <a:avLst/>
          </a:prstGeom>
        </p:spPr>
        <p:txBody>
          <a:bodyPr wrap="square">
            <a:spAutoFit/>
          </a:bodyPr>
          <a:lstStyle/>
          <a:p>
            <a:r>
              <a:rPr lang="en-US" sz="2000" b="1" dirty="0"/>
              <a:t>A typical HTTP REST URL:</a:t>
            </a:r>
          </a:p>
          <a:p>
            <a:pPr>
              <a:buFont typeface="Wingdings" pitchFamily="2" charset="2"/>
              <a:buChar char="ü"/>
            </a:pPr>
            <a:r>
              <a:rPr lang="en-US" sz="2000" dirty="0"/>
              <a:t> The </a:t>
            </a:r>
            <a:r>
              <a:rPr lang="en-US" sz="2000" b="1" dirty="0"/>
              <a:t>protocol</a:t>
            </a:r>
            <a:r>
              <a:rPr lang="en-US" sz="2000" dirty="0"/>
              <a:t> identifies the transport scheme that will be used to process and respond to the request.</a:t>
            </a:r>
          </a:p>
          <a:p>
            <a:pPr>
              <a:buFont typeface="Wingdings" pitchFamily="2" charset="2"/>
              <a:buChar char="ü"/>
            </a:pPr>
            <a:endParaRPr lang="en-US" sz="2000" dirty="0"/>
          </a:p>
          <a:p>
            <a:pPr>
              <a:buFont typeface="Wingdings" pitchFamily="2" charset="2"/>
              <a:buChar char="ü"/>
            </a:pPr>
            <a:r>
              <a:rPr lang="en-US" sz="2000" dirty="0"/>
              <a:t> The </a:t>
            </a:r>
            <a:r>
              <a:rPr lang="en-US" sz="2000" b="1" dirty="0"/>
              <a:t>host name </a:t>
            </a:r>
            <a:r>
              <a:rPr lang="en-US" sz="2000" dirty="0"/>
              <a:t>identifies the server address of the resource.</a:t>
            </a:r>
          </a:p>
          <a:p>
            <a:pPr>
              <a:buFont typeface="Wingdings" pitchFamily="2" charset="2"/>
              <a:buChar char="ü"/>
            </a:pPr>
            <a:endParaRPr lang="en-US" sz="2000" dirty="0"/>
          </a:p>
          <a:p>
            <a:pPr>
              <a:buFont typeface="Wingdings" pitchFamily="2" charset="2"/>
              <a:buChar char="ü"/>
            </a:pPr>
            <a:r>
              <a:rPr lang="en-US" sz="2000" dirty="0"/>
              <a:t>The </a:t>
            </a:r>
            <a:r>
              <a:rPr lang="en-US" sz="2000" b="1" dirty="0"/>
              <a:t>path</a:t>
            </a:r>
            <a:r>
              <a:rPr lang="en-US" sz="2000" dirty="0"/>
              <a:t> and </a:t>
            </a:r>
            <a:r>
              <a:rPr lang="en-US" sz="2000" b="1" dirty="0"/>
              <a:t>query string  </a:t>
            </a:r>
            <a:r>
              <a:rPr lang="en-US" sz="2000" dirty="0"/>
              <a:t>can be used to identify and customize the accessed resource.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64132"/>
            <a:ext cx="7659243" cy="5108068"/>
          </a:xfrm>
        </p:spPr>
        <p:txBody>
          <a:bodyPr/>
          <a:lstStyle/>
          <a:p>
            <a:r>
              <a:rPr lang="en-US" sz="2000" dirty="0"/>
              <a:t>A REST service framework provides a </a:t>
            </a:r>
            <a:r>
              <a:rPr lang="en-US" sz="2000" b="1" dirty="0"/>
              <a:t>controller</a:t>
            </a:r>
            <a:r>
              <a:rPr lang="en-US" sz="2000" dirty="0"/>
              <a:t> for routing HTTP requests to a request handler according to:</a:t>
            </a:r>
          </a:p>
          <a:p>
            <a:pPr lvl="1">
              <a:buFont typeface="Arial" pitchFamily="34" charset="0"/>
              <a:buChar char="•"/>
            </a:pPr>
            <a:r>
              <a:rPr lang="en-US" sz="2000" dirty="0"/>
              <a:t> The HTTP method used (e.g. GET, POST)</a:t>
            </a:r>
          </a:p>
          <a:p>
            <a:pPr lvl="1">
              <a:buFont typeface="Arial" pitchFamily="34" charset="0"/>
              <a:buChar char="•"/>
            </a:pPr>
            <a:r>
              <a:rPr lang="en-US" sz="2000" dirty="0"/>
              <a:t>Supplied path information (</a:t>
            </a:r>
            <a:r>
              <a:rPr lang="en-US" sz="2000" dirty="0" err="1"/>
              <a:t>e.g</a:t>
            </a:r>
            <a:r>
              <a:rPr lang="en-US" sz="2000" dirty="0"/>
              <a:t> /service/</a:t>
            </a:r>
            <a:r>
              <a:rPr lang="en-US" sz="2000" dirty="0" err="1"/>
              <a:t>listItems</a:t>
            </a:r>
            <a:r>
              <a:rPr lang="en-US" sz="2000" dirty="0"/>
              <a:t>)</a:t>
            </a:r>
          </a:p>
          <a:p>
            <a:pPr lvl="1">
              <a:buFont typeface="Arial" pitchFamily="34" charset="0"/>
              <a:buChar char="•"/>
            </a:pPr>
            <a:r>
              <a:rPr lang="en-US" sz="2000" dirty="0"/>
              <a:t>Query, form, and path parameters</a:t>
            </a:r>
          </a:p>
          <a:p>
            <a:pPr lvl="1">
              <a:buFont typeface="Arial" pitchFamily="34" charset="0"/>
              <a:buChar char="•"/>
            </a:pPr>
            <a:r>
              <a:rPr lang="en-US" sz="2000" dirty="0"/>
              <a:t>Headers, cookies, etc.</a:t>
            </a:r>
          </a:p>
          <a:p>
            <a:endParaRPr lang="ru-RU" dirty="0"/>
          </a:p>
        </p:txBody>
      </p:sp>
      <p:sp>
        <p:nvSpPr>
          <p:cNvPr id="4" name="Текст 3"/>
          <p:cNvSpPr>
            <a:spLocks noGrp="1"/>
          </p:cNvSpPr>
          <p:nvPr>
            <p:ph type="body" sz="quarter" idx="11"/>
          </p:nvPr>
        </p:nvSpPr>
        <p:spPr/>
        <p:txBody>
          <a:bodyPr/>
          <a:lstStyle/>
          <a:p>
            <a:pPr algn="ctr"/>
            <a:r>
              <a:rPr lang="en-US" dirty="0"/>
              <a:t>HTTP and REST</a:t>
            </a:r>
            <a:endParaRPr lang="ru-RU"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54607"/>
            <a:ext cx="7649718" cy="5031868"/>
          </a:xfrm>
        </p:spPr>
        <p:txBody>
          <a:bodyPr>
            <a:normAutofit fontScale="92500"/>
          </a:bodyPr>
          <a:lstStyle/>
          <a:p>
            <a:pPr>
              <a:lnSpc>
                <a:spcPct val="90000"/>
              </a:lnSpc>
              <a:buFont typeface="Wingdings" pitchFamily="2" charset="2"/>
              <a:buChar char="v"/>
            </a:pPr>
            <a:r>
              <a:rPr lang="en-US" sz="2800" dirty="0"/>
              <a:t> The key abstraction of information in REST is a resource.</a:t>
            </a:r>
          </a:p>
          <a:p>
            <a:pPr>
              <a:lnSpc>
                <a:spcPct val="90000"/>
              </a:lnSpc>
            </a:pPr>
            <a:endParaRPr lang="en-US" sz="2800" dirty="0"/>
          </a:p>
          <a:p>
            <a:pPr>
              <a:lnSpc>
                <a:spcPct val="90000"/>
              </a:lnSpc>
              <a:buFont typeface="Wingdings" pitchFamily="2" charset="2"/>
              <a:buChar char="v"/>
            </a:pPr>
            <a:r>
              <a:rPr lang="en-US" sz="2800" dirty="0"/>
              <a:t> A resource is a conceptual mapping to a set of entities</a:t>
            </a:r>
          </a:p>
          <a:p>
            <a:pPr lvl="1">
              <a:lnSpc>
                <a:spcPct val="90000"/>
              </a:lnSpc>
            </a:pPr>
            <a:r>
              <a:rPr lang="en-US" sz="2400" dirty="0"/>
              <a:t>Any information that can be named can be a resource: a document or image, a temporal service (e.g. "today's weather in Los Angeles"), a collection of other resources, a non-virtual object (e.g. a person), and so on</a:t>
            </a:r>
          </a:p>
          <a:p>
            <a:pPr lvl="1">
              <a:lnSpc>
                <a:spcPct val="90000"/>
              </a:lnSpc>
            </a:pPr>
            <a:endParaRPr lang="en-US" sz="2400" dirty="0"/>
          </a:p>
          <a:p>
            <a:pPr>
              <a:lnSpc>
                <a:spcPct val="90000"/>
              </a:lnSpc>
              <a:buFont typeface="Wingdings" pitchFamily="2" charset="2"/>
              <a:buChar char="v"/>
            </a:pPr>
            <a:r>
              <a:rPr lang="en-US" sz="2800" dirty="0"/>
              <a:t> Represented with a global identifier (URI in HTTP)</a:t>
            </a:r>
          </a:p>
          <a:p>
            <a:pPr>
              <a:lnSpc>
                <a:spcPct val="90000"/>
              </a:lnSpc>
            </a:pPr>
            <a:endParaRPr lang="en-US" sz="2800" dirty="0"/>
          </a:p>
          <a:p>
            <a:pPr lvl="1">
              <a:lnSpc>
                <a:spcPct val="90000"/>
              </a:lnSpc>
            </a:pPr>
            <a:r>
              <a:rPr lang="en-US" sz="2400" dirty="0"/>
              <a:t>http://www.boeing.com/aircraft/747</a:t>
            </a:r>
          </a:p>
          <a:p>
            <a:endParaRPr lang="ru-RU" dirty="0"/>
          </a:p>
        </p:txBody>
      </p:sp>
      <p:sp>
        <p:nvSpPr>
          <p:cNvPr id="4" name="Текст 3"/>
          <p:cNvSpPr>
            <a:spLocks noGrp="1"/>
          </p:cNvSpPr>
          <p:nvPr>
            <p:ph type="body" sz="quarter" idx="11"/>
          </p:nvPr>
        </p:nvSpPr>
        <p:spPr/>
        <p:txBody>
          <a:bodyPr/>
          <a:lstStyle/>
          <a:p>
            <a:pPr algn="ctr"/>
            <a:r>
              <a:rPr lang="en-US" dirty="0"/>
              <a:t>Resources</a:t>
            </a:r>
            <a:endParaRPr lang="ru-RU"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60857" y="1416557"/>
            <a:ext cx="7640193" cy="4572000"/>
          </a:xfrm>
        </p:spPr>
        <p:txBody>
          <a:bodyPr>
            <a:normAutofit fontScale="92500" lnSpcReduction="20000"/>
          </a:bodyPr>
          <a:lstStyle/>
          <a:p>
            <a:pPr>
              <a:lnSpc>
                <a:spcPct val="90000"/>
              </a:lnSpc>
            </a:pPr>
            <a:r>
              <a:rPr lang="en-US" sz="2800" dirty="0"/>
              <a:t>REST uses URI to identify resources</a:t>
            </a:r>
          </a:p>
          <a:p>
            <a:pPr>
              <a:lnSpc>
                <a:spcPct val="90000"/>
              </a:lnSpc>
            </a:pPr>
            <a:endParaRPr lang="en-US" sz="2800" dirty="0"/>
          </a:p>
          <a:p>
            <a:pPr lvl="1">
              <a:lnSpc>
                <a:spcPct val="90000"/>
              </a:lnSpc>
            </a:pPr>
            <a:r>
              <a:rPr lang="en-US" sz="2200" dirty="0">
                <a:hlinkClick r:id="rId2"/>
              </a:rPr>
              <a:t>http://localhost/books/</a:t>
            </a:r>
            <a:endParaRPr lang="en-US" sz="2200" dirty="0"/>
          </a:p>
          <a:p>
            <a:pPr lvl="1">
              <a:lnSpc>
                <a:spcPct val="90000"/>
              </a:lnSpc>
            </a:pPr>
            <a:r>
              <a:rPr lang="en-US" sz="2200" dirty="0">
                <a:hlinkClick r:id="rId3"/>
              </a:rPr>
              <a:t>http://localhost/books/ISBN-0011</a:t>
            </a:r>
            <a:endParaRPr lang="en-US" sz="2200" dirty="0"/>
          </a:p>
          <a:p>
            <a:pPr lvl="1">
              <a:lnSpc>
                <a:spcPct val="90000"/>
              </a:lnSpc>
            </a:pPr>
            <a:r>
              <a:rPr lang="en-US" sz="2200" dirty="0">
                <a:hlinkClick r:id="rId4"/>
              </a:rPr>
              <a:t>http://localhost/books/ISBN-0011/authors</a:t>
            </a:r>
            <a:endParaRPr lang="en-US" sz="2200" dirty="0"/>
          </a:p>
          <a:p>
            <a:pPr lvl="1">
              <a:lnSpc>
                <a:spcPct val="90000"/>
              </a:lnSpc>
            </a:pPr>
            <a:endParaRPr lang="en-US" sz="2200" dirty="0"/>
          </a:p>
          <a:p>
            <a:pPr lvl="1">
              <a:lnSpc>
                <a:spcPct val="90000"/>
              </a:lnSpc>
            </a:pPr>
            <a:r>
              <a:rPr lang="en-US" sz="2200" dirty="0">
                <a:hlinkClick r:id="rId5"/>
              </a:rPr>
              <a:t>http://localhost/classes</a:t>
            </a:r>
            <a:endParaRPr lang="en-US" sz="2200" dirty="0"/>
          </a:p>
          <a:p>
            <a:pPr lvl="1">
              <a:lnSpc>
                <a:spcPct val="90000"/>
              </a:lnSpc>
            </a:pPr>
            <a:r>
              <a:rPr lang="en-US" sz="2200" dirty="0">
                <a:hlinkClick r:id="rId6"/>
              </a:rPr>
              <a:t>http://localhost/classes/cs2650</a:t>
            </a:r>
            <a:endParaRPr lang="en-US" sz="2200" dirty="0"/>
          </a:p>
          <a:p>
            <a:pPr lvl="1">
              <a:lnSpc>
                <a:spcPct val="90000"/>
              </a:lnSpc>
            </a:pPr>
            <a:r>
              <a:rPr lang="en-US" sz="2200" dirty="0">
                <a:hlinkClick r:id="rId7"/>
              </a:rPr>
              <a:t>http://localhost/classes/cs2650/students</a:t>
            </a:r>
            <a:endParaRPr lang="en-US" sz="2200" dirty="0"/>
          </a:p>
          <a:p>
            <a:pPr lvl="1">
              <a:lnSpc>
                <a:spcPct val="90000"/>
              </a:lnSpc>
            </a:pPr>
            <a:endParaRPr lang="en-US" sz="2200" dirty="0"/>
          </a:p>
          <a:p>
            <a:pPr>
              <a:lnSpc>
                <a:spcPct val="90000"/>
              </a:lnSpc>
            </a:pPr>
            <a:r>
              <a:rPr lang="en-US" sz="2800" dirty="0"/>
              <a:t>As you traverse the path from more generic to more specific, you are navigating the data</a:t>
            </a:r>
          </a:p>
          <a:p>
            <a:endParaRPr lang="ru-RU" dirty="0"/>
          </a:p>
        </p:txBody>
      </p:sp>
      <p:sp>
        <p:nvSpPr>
          <p:cNvPr id="4" name="Текст 3"/>
          <p:cNvSpPr>
            <a:spLocks noGrp="1"/>
          </p:cNvSpPr>
          <p:nvPr>
            <p:ph type="body" sz="quarter" idx="11"/>
          </p:nvPr>
        </p:nvSpPr>
        <p:spPr/>
        <p:txBody>
          <a:bodyPr/>
          <a:lstStyle/>
          <a:p>
            <a:pPr algn="ctr"/>
            <a:r>
              <a:rPr lang="en-US" dirty="0"/>
              <a:t>Naming resources</a:t>
            </a:r>
            <a:endParaRPr lang="ru-RU"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22757" y="1445132"/>
            <a:ext cx="7678293" cy="4572000"/>
          </a:xfrm>
        </p:spPr>
        <p:txBody>
          <a:bodyPr>
            <a:normAutofit fontScale="92500" lnSpcReduction="20000"/>
          </a:bodyPr>
          <a:lstStyle/>
          <a:p>
            <a:pPr>
              <a:lnSpc>
                <a:spcPct val="90000"/>
              </a:lnSpc>
            </a:pPr>
            <a:r>
              <a:rPr lang="en-US" sz="2800" dirty="0"/>
              <a:t>How clients ask for the information they seek.</a:t>
            </a:r>
          </a:p>
          <a:p>
            <a:pPr>
              <a:lnSpc>
                <a:spcPct val="90000"/>
              </a:lnSpc>
            </a:pPr>
            <a:endParaRPr lang="en-US" sz="2800" dirty="0"/>
          </a:p>
          <a:p>
            <a:pPr>
              <a:lnSpc>
                <a:spcPct val="90000"/>
              </a:lnSpc>
            </a:pPr>
            <a:r>
              <a:rPr lang="en-US" sz="2800" dirty="0"/>
              <a:t>Issuing a GET request transfers the data from the server to the client in some representation</a:t>
            </a:r>
          </a:p>
          <a:p>
            <a:pPr>
              <a:lnSpc>
                <a:spcPct val="90000"/>
              </a:lnSpc>
            </a:pPr>
            <a:endParaRPr lang="en-US" sz="2800" dirty="0"/>
          </a:p>
          <a:p>
            <a:pPr>
              <a:lnSpc>
                <a:spcPct val="90000"/>
              </a:lnSpc>
            </a:pPr>
            <a:r>
              <a:rPr lang="en-US" sz="2000" dirty="0"/>
              <a:t>GET </a:t>
            </a:r>
            <a:r>
              <a:rPr lang="en-US" sz="2000" dirty="0">
                <a:hlinkClick r:id="rId2"/>
              </a:rPr>
              <a:t>http://localhost/books</a:t>
            </a:r>
            <a:endParaRPr lang="en-US" sz="2000" dirty="0"/>
          </a:p>
          <a:p>
            <a:pPr lvl="1">
              <a:lnSpc>
                <a:spcPct val="90000"/>
              </a:lnSpc>
            </a:pPr>
            <a:r>
              <a:rPr lang="en-US" sz="1900" dirty="0"/>
              <a:t>Retrieve all books</a:t>
            </a:r>
          </a:p>
          <a:p>
            <a:pPr lvl="1">
              <a:lnSpc>
                <a:spcPct val="90000"/>
              </a:lnSpc>
            </a:pPr>
            <a:endParaRPr lang="en-US" sz="1900" dirty="0"/>
          </a:p>
          <a:p>
            <a:pPr>
              <a:lnSpc>
                <a:spcPct val="90000"/>
              </a:lnSpc>
            </a:pPr>
            <a:r>
              <a:rPr lang="en-US" sz="2000" dirty="0"/>
              <a:t>GET </a:t>
            </a:r>
            <a:r>
              <a:rPr lang="en-US" sz="2000" dirty="0">
                <a:hlinkClick r:id="rId3"/>
              </a:rPr>
              <a:t>http://localhost/books/ISBN-0011021</a:t>
            </a:r>
            <a:endParaRPr lang="en-US" sz="2000" dirty="0"/>
          </a:p>
          <a:p>
            <a:pPr lvl="1">
              <a:lnSpc>
                <a:spcPct val="90000"/>
              </a:lnSpc>
            </a:pPr>
            <a:r>
              <a:rPr lang="en-US" sz="1900" dirty="0"/>
              <a:t>Retrieve book identified with ISBN-0011021</a:t>
            </a:r>
          </a:p>
          <a:p>
            <a:pPr lvl="1">
              <a:lnSpc>
                <a:spcPct val="90000"/>
              </a:lnSpc>
            </a:pPr>
            <a:endParaRPr lang="en-US" sz="1900" dirty="0"/>
          </a:p>
          <a:p>
            <a:pPr>
              <a:lnSpc>
                <a:spcPct val="90000"/>
              </a:lnSpc>
            </a:pPr>
            <a:r>
              <a:rPr lang="en-US" sz="2000" dirty="0"/>
              <a:t>GET </a:t>
            </a:r>
            <a:r>
              <a:rPr lang="en-US" sz="2000" dirty="0">
                <a:hlinkClick r:id="rId4"/>
              </a:rPr>
              <a:t>http://localhost/books/ISBN-0011021/authors</a:t>
            </a:r>
            <a:endParaRPr lang="en-US" sz="2000" dirty="0"/>
          </a:p>
          <a:p>
            <a:pPr lvl="1">
              <a:lnSpc>
                <a:spcPct val="90000"/>
              </a:lnSpc>
            </a:pPr>
            <a:r>
              <a:rPr lang="en-US" sz="1900" dirty="0"/>
              <a:t>Retrieve authors for book identified with ISBN-0011021</a:t>
            </a:r>
          </a:p>
          <a:p>
            <a:endParaRPr lang="ru-RU" dirty="0"/>
          </a:p>
        </p:txBody>
      </p:sp>
      <p:sp>
        <p:nvSpPr>
          <p:cNvPr id="4" name="Текст 3"/>
          <p:cNvSpPr>
            <a:spLocks noGrp="1"/>
          </p:cNvSpPr>
          <p:nvPr>
            <p:ph type="body" sz="quarter" idx="11"/>
          </p:nvPr>
        </p:nvSpPr>
        <p:spPr/>
        <p:txBody>
          <a:bodyPr/>
          <a:lstStyle/>
          <a:p>
            <a:pPr algn="ctr"/>
            <a:r>
              <a:rPr lang="en-US" dirty="0"/>
              <a:t>HTTP GET</a:t>
            </a:r>
            <a:endParaRPr lang="ru-RU"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254632"/>
            <a:ext cx="8430768" cy="4572000"/>
          </a:xfrm>
        </p:spPr>
        <p:txBody>
          <a:bodyPr>
            <a:normAutofit fontScale="92500" lnSpcReduction="20000"/>
          </a:bodyPr>
          <a:lstStyle/>
          <a:p>
            <a:r>
              <a:rPr lang="en-US" sz="2800" dirty="0"/>
              <a:t>HTTP POST creates a resource</a:t>
            </a:r>
          </a:p>
          <a:p>
            <a:r>
              <a:rPr lang="en-US" sz="2800" dirty="0"/>
              <a:t>HTTP PUT updates a resource</a:t>
            </a:r>
          </a:p>
          <a:p>
            <a:endParaRPr lang="en-US" sz="2800" dirty="0"/>
          </a:p>
          <a:p>
            <a:r>
              <a:rPr lang="en-US" sz="2800" dirty="0"/>
              <a:t>POST </a:t>
            </a:r>
            <a:r>
              <a:rPr lang="en-US" sz="2800" dirty="0">
                <a:hlinkClick r:id="rId2"/>
              </a:rPr>
              <a:t>http://localhost/books/</a:t>
            </a:r>
            <a:r>
              <a:rPr lang="en-US" sz="2800" dirty="0"/>
              <a:t>  </a:t>
            </a:r>
          </a:p>
          <a:p>
            <a:pPr lvl="1"/>
            <a:r>
              <a:rPr lang="en-US" sz="2000" dirty="0"/>
              <a:t>Content: {title, authors[], …}</a:t>
            </a:r>
          </a:p>
          <a:p>
            <a:pPr lvl="1"/>
            <a:r>
              <a:rPr lang="en-US" sz="2000" dirty="0"/>
              <a:t>Creates a new book with given properties</a:t>
            </a:r>
          </a:p>
          <a:p>
            <a:pPr lvl="1"/>
            <a:endParaRPr lang="en-US" sz="2000" dirty="0"/>
          </a:p>
          <a:p>
            <a:r>
              <a:rPr lang="en-US" sz="2800" dirty="0"/>
              <a:t>PUT </a:t>
            </a:r>
            <a:r>
              <a:rPr lang="en-US" sz="2800" dirty="0">
                <a:hlinkClick r:id="rId3"/>
              </a:rPr>
              <a:t>http://localhost/books/isbn-111</a:t>
            </a:r>
            <a:r>
              <a:rPr lang="en-US" sz="2800" dirty="0"/>
              <a:t> </a:t>
            </a:r>
          </a:p>
          <a:p>
            <a:pPr lvl="1"/>
            <a:r>
              <a:rPr lang="en-US" sz="2000" dirty="0"/>
              <a:t>Content: {</a:t>
            </a:r>
            <a:r>
              <a:rPr lang="en-US" sz="2000" dirty="0" err="1"/>
              <a:t>isbn</a:t>
            </a:r>
            <a:r>
              <a:rPr lang="en-US" sz="2000" dirty="0"/>
              <a:t>, title, authors[], …}</a:t>
            </a:r>
          </a:p>
          <a:p>
            <a:pPr lvl="1"/>
            <a:r>
              <a:rPr lang="en-US" sz="2000" dirty="0"/>
              <a:t>Updates book identified by isbn-111 with submitted properties</a:t>
            </a:r>
          </a:p>
          <a:p>
            <a:endParaRPr lang="ru-RU" dirty="0"/>
          </a:p>
        </p:txBody>
      </p:sp>
      <p:sp>
        <p:nvSpPr>
          <p:cNvPr id="4" name="Текст 3"/>
          <p:cNvSpPr>
            <a:spLocks noGrp="1"/>
          </p:cNvSpPr>
          <p:nvPr>
            <p:ph type="body" sz="quarter" idx="11"/>
          </p:nvPr>
        </p:nvSpPr>
        <p:spPr/>
        <p:txBody>
          <a:bodyPr/>
          <a:lstStyle/>
          <a:p>
            <a:r>
              <a:rPr lang="en-US" dirty="0"/>
              <a:t>HTTP POST, HTTP PUT</a:t>
            </a:r>
            <a:endParaRPr lang="ru-RU"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987932"/>
            <a:ext cx="8430768" cy="4572000"/>
          </a:xfrm>
        </p:spPr>
        <p:txBody>
          <a:bodyPr/>
          <a:lstStyle/>
          <a:p>
            <a:r>
              <a:rPr lang="en-US" sz="2800" dirty="0"/>
              <a:t>Removes the resource identified by the URI</a:t>
            </a:r>
          </a:p>
          <a:p>
            <a:endParaRPr lang="en-US" sz="2800" dirty="0"/>
          </a:p>
          <a:p>
            <a:r>
              <a:rPr lang="en-US" sz="2800" dirty="0"/>
              <a:t>DELETE </a:t>
            </a:r>
            <a:r>
              <a:rPr lang="en-US" sz="2800" dirty="0">
                <a:hlinkClick r:id="rId2"/>
              </a:rPr>
              <a:t>http://localhost/books/ISBN-0011</a:t>
            </a:r>
            <a:endParaRPr lang="en-US" sz="2800" dirty="0"/>
          </a:p>
          <a:p>
            <a:pPr lvl="1"/>
            <a:r>
              <a:rPr lang="en-US" sz="2400" dirty="0"/>
              <a:t>Delete book identified by ISBN-0011</a:t>
            </a:r>
          </a:p>
          <a:p>
            <a:endParaRPr lang="ru-RU" dirty="0"/>
          </a:p>
        </p:txBody>
      </p:sp>
      <p:sp>
        <p:nvSpPr>
          <p:cNvPr id="4" name="Текст 3"/>
          <p:cNvSpPr>
            <a:spLocks noGrp="1"/>
          </p:cNvSpPr>
          <p:nvPr>
            <p:ph type="body" sz="quarter" idx="11"/>
          </p:nvPr>
        </p:nvSpPr>
        <p:spPr/>
        <p:txBody>
          <a:bodyPr/>
          <a:lstStyle/>
          <a:p>
            <a:r>
              <a:rPr lang="en-US" dirty="0"/>
              <a:t>HTTP DELETE</a:t>
            </a:r>
            <a:endParaRPr lang="ru-R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932350" y="1418674"/>
            <a:ext cx="7009383" cy="4572000"/>
          </a:xfrm>
        </p:spPr>
        <p:txBody>
          <a:bodyPr/>
          <a:lstStyle/>
          <a:p>
            <a:pPr marL="285750" indent="-285750">
              <a:buFont typeface="Wingdings" panose="05000000000000000000" pitchFamily="2" charset="2"/>
              <a:buChar char="Ø"/>
            </a:pPr>
            <a:r>
              <a:rPr lang="en-US" sz="3600" dirty="0"/>
              <a:t>Technical details in the deep</a:t>
            </a:r>
          </a:p>
          <a:p>
            <a:endParaRPr lang="en-US" sz="3600" dirty="0"/>
          </a:p>
          <a:p>
            <a:pPr marL="285750" indent="-285750">
              <a:buFont typeface="Wingdings" panose="05000000000000000000" pitchFamily="2" charset="2"/>
              <a:buChar char="Ø"/>
            </a:pPr>
            <a:r>
              <a:rPr lang="en-US" sz="3600" dirty="0"/>
              <a:t>Implementation details</a:t>
            </a:r>
          </a:p>
          <a:p>
            <a:endParaRPr lang="en-US" dirty="0"/>
          </a:p>
        </p:txBody>
      </p:sp>
      <p:sp>
        <p:nvSpPr>
          <p:cNvPr id="4" name="Text Placeholder 3"/>
          <p:cNvSpPr>
            <a:spLocks noGrp="1"/>
          </p:cNvSpPr>
          <p:nvPr>
            <p:ph type="body" sz="quarter" idx="11"/>
          </p:nvPr>
        </p:nvSpPr>
        <p:spPr/>
        <p:txBody>
          <a:bodyPr/>
          <a:lstStyle/>
          <a:p>
            <a:pPr algn="ctr"/>
            <a:r>
              <a:rPr lang="en-US" dirty="0"/>
              <a:t>What are </a:t>
            </a:r>
            <a:r>
              <a:rPr lang="en-US" dirty="0">
                <a:solidFill>
                  <a:srgbClr val="FF0000"/>
                </a:solidFill>
              </a:rPr>
              <a:t>not</a:t>
            </a:r>
            <a:r>
              <a:rPr lang="en-US" dirty="0"/>
              <a:t> going to discuss? </a:t>
            </a:r>
          </a:p>
        </p:txBody>
      </p:sp>
    </p:spTree>
    <p:extLst>
      <p:ext uri="{BB962C8B-B14F-4D97-AF65-F5344CB8AC3E}">
        <p14:creationId xmlns:p14="http://schemas.microsoft.com/office/powerpoint/2010/main" val="2730248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962025" y="1280398"/>
            <a:ext cx="7200900" cy="4154984"/>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8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WADL </a:t>
            </a:r>
          </a:p>
          <a:p>
            <a:pPr algn="ctr"/>
            <a:r>
              <a:rPr lang="en-US" sz="8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Document </a:t>
            </a:r>
          </a:p>
          <a:p>
            <a:pPr algn="ctr"/>
            <a:r>
              <a:rPr lang="en-US" sz="8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structure</a:t>
            </a:r>
            <a:endParaRPr lang="ru-RU" sz="8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83182"/>
            <a:ext cx="8430768" cy="4572000"/>
          </a:xfrm>
        </p:spPr>
        <p:txBody>
          <a:bodyPr>
            <a:normAutofit lnSpcReduction="10000"/>
          </a:bodyPr>
          <a:lstStyle/>
          <a:p>
            <a:r>
              <a:rPr lang="en-US" sz="2000" b="1" dirty="0">
                <a:solidFill>
                  <a:srgbClr val="92D050"/>
                </a:solidFill>
              </a:rPr>
              <a:t>What is WADL?</a:t>
            </a:r>
          </a:p>
          <a:p>
            <a:pPr>
              <a:buFont typeface="Wingdings" pitchFamily="2" charset="2"/>
              <a:buChar char="v"/>
            </a:pPr>
            <a:r>
              <a:rPr lang="en-US" sz="2000" dirty="0"/>
              <a:t> Web Application Description Language</a:t>
            </a:r>
          </a:p>
          <a:p>
            <a:pPr>
              <a:buFont typeface="Wingdings" pitchFamily="2" charset="2"/>
              <a:buChar char="v"/>
            </a:pPr>
            <a:endParaRPr lang="en-US" sz="2000" dirty="0"/>
          </a:p>
          <a:p>
            <a:pPr>
              <a:buFont typeface="Wingdings" pitchFamily="2" charset="2"/>
              <a:buChar char="v"/>
            </a:pPr>
            <a:r>
              <a:rPr lang="en-US" sz="2000" dirty="0"/>
              <a:t> XML-based language</a:t>
            </a:r>
          </a:p>
          <a:p>
            <a:pPr>
              <a:buFont typeface="Wingdings" pitchFamily="2" charset="2"/>
              <a:buChar char="v"/>
            </a:pPr>
            <a:endParaRPr lang="en-US" sz="2000" dirty="0"/>
          </a:p>
          <a:p>
            <a:pPr>
              <a:buFont typeface="Wingdings" pitchFamily="2" charset="2"/>
              <a:buChar char="v"/>
            </a:pPr>
            <a:r>
              <a:rPr lang="en-US" sz="2000" dirty="0"/>
              <a:t> Platform neutral</a:t>
            </a:r>
          </a:p>
          <a:p>
            <a:pPr>
              <a:buFont typeface="Wingdings" pitchFamily="2" charset="2"/>
              <a:buChar char="v"/>
            </a:pPr>
            <a:endParaRPr lang="en-US" sz="2000" dirty="0"/>
          </a:p>
          <a:p>
            <a:pPr>
              <a:buFont typeface="Wingdings" pitchFamily="2" charset="2"/>
              <a:buChar char="v"/>
            </a:pPr>
            <a:r>
              <a:rPr lang="en-US" sz="2000" dirty="0"/>
              <a:t> Aligned with REST terminology</a:t>
            </a:r>
          </a:p>
          <a:p>
            <a:pPr>
              <a:buFont typeface="Wingdings" pitchFamily="2" charset="2"/>
              <a:buChar char="v"/>
            </a:pPr>
            <a:endParaRPr lang="en-US" sz="2000" dirty="0"/>
          </a:p>
          <a:p>
            <a:pPr>
              <a:buFont typeface="Wingdings" pitchFamily="2" charset="2"/>
              <a:buChar char="v"/>
            </a:pPr>
            <a:r>
              <a:rPr lang="en-US" sz="2000" dirty="0"/>
              <a:t>WADL is designed to provide a simple alternative to WSDL for use with XML/HTTP applications.</a:t>
            </a:r>
            <a:endParaRPr lang="ru-RU" sz="2000" dirty="0"/>
          </a:p>
        </p:txBody>
      </p:sp>
      <p:sp>
        <p:nvSpPr>
          <p:cNvPr id="4" name="Текст 3"/>
          <p:cNvSpPr>
            <a:spLocks noGrp="1"/>
          </p:cNvSpPr>
          <p:nvPr>
            <p:ph type="body" sz="quarter" idx="11"/>
          </p:nvPr>
        </p:nvSpPr>
        <p:spPr/>
        <p:txBody>
          <a:bodyPr/>
          <a:lstStyle/>
          <a:p>
            <a:pPr algn="ctr"/>
            <a:r>
              <a:rPr lang="en-US" dirty="0"/>
              <a:t>WADL</a:t>
            </a:r>
            <a:endParaRPr lang="ru-RU"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Demo of WADL</a:t>
            </a:r>
            <a:endParaRPr lang="ru-RU" dirty="0"/>
          </a:p>
        </p:txBody>
      </p:sp>
      <p:pic>
        <p:nvPicPr>
          <p:cNvPr id="8194" name="Picture 2"/>
          <p:cNvPicPr>
            <a:picLocks noChangeAspect="1" noChangeArrowheads="1"/>
          </p:cNvPicPr>
          <p:nvPr/>
        </p:nvPicPr>
        <p:blipFill>
          <a:blip r:embed="rId2"/>
          <a:srcRect/>
          <a:stretch>
            <a:fillRect/>
          </a:stretch>
        </p:blipFill>
        <p:spPr bwMode="auto">
          <a:xfrm>
            <a:off x="3219450" y="2143125"/>
            <a:ext cx="2857500" cy="238125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05933" y="872067"/>
            <a:ext cx="6745213" cy="3416320"/>
          </a:xfrm>
          <a:prstGeom prst="rect">
            <a:avLst/>
          </a:prstGeom>
          <a:noFill/>
        </p:spPr>
        <p:txBody>
          <a:bodyPr wrap="square" lIns="91440" tIns="45720" rIns="91440" bIns="45720">
            <a:spAutoFit/>
          </a:bodyPr>
          <a:lstStyle/>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a:t>
            </a: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imple</a:t>
            </a:r>
          </a:p>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O</a:t>
            </a: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bject</a:t>
            </a:r>
            <a:endPar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endParaRPr>
          </a:p>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A</a:t>
            </a: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ccess </a:t>
            </a:r>
          </a:p>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P</a:t>
            </a: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rotocol</a:t>
            </a:r>
          </a:p>
        </p:txBody>
      </p:sp>
      <p:pic>
        <p:nvPicPr>
          <p:cNvPr id="9" name="Picture 2" descr="D:\HP\JPG\soap.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73439" y="821287"/>
            <a:ext cx="333375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339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56149" y="1046139"/>
            <a:ext cx="7415784" cy="5142993"/>
          </a:xfrm>
        </p:spPr>
        <p:txBody>
          <a:bodyPr>
            <a:normAutofit/>
          </a:bodyPr>
          <a:lstStyle/>
          <a:p>
            <a:pPr marL="342900" lvl="0" indent="-342900" fontAlgn="ctr">
              <a:buFont typeface="Wingdings" panose="05000000000000000000" pitchFamily="2" charset="2"/>
              <a:buChar char="Ø"/>
            </a:pPr>
            <a:r>
              <a:rPr lang="en-US" sz="2000" dirty="0"/>
              <a:t>stands for Simple Object Access Protocol;</a:t>
            </a:r>
          </a:p>
          <a:p>
            <a:pPr marL="342900" lvl="0" indent="-342900" fontAlgn="ctr">
              <a:buFont typeface="Wingdings" panose="05000000000000000000" pitchFamily="2" charset="2"/>
              <a:buChar char="Ø"/>
            </a:pPr>
            <a:r>
              <a:rPr lang="en-US" sz="2000" dirty="0"/>
              <a:t>is a communication protocol;</a:t>
            </a:r>
          </a:p>
          <a:p>
            <a:pPr marL="342900" lvl="0" indent="-342900" fontAlgn="ctr">
              <a:buFont typeface="Wingdings" panose="05000000000000000000" pitchFamily="2" charset="2"/>
              <a:buChar char="Ø"/>
            </a:pPr>
            <a:r>
              <a:rPr lang="en-US" sz="2000" dirty="0"/>
              <a:t>is for communication between applications;</a:t>
            </a:r>
          </a:p>
          <a:p>
            <a:pPr marL="342900" lvl="0" indent="-342900" fontAlgn="ctr">
              <a:buFont typeface="Wingdings" panose="05000000000000000000" pitchFamily="2" charset="2"/>
              <a:buChar char="Ø"/>
            </a:pPr>
            <a:r>
              <a:rPr lang="en-US" sz="2000" dirty="0"/>
              <a:t>format for sending messages;</a:t>
            </a:r>
          </a:p>
          <a:p>
            <a:pPr marL="342900" lvl="0" indent="-342900" fontAlgn="ctr">
              <a:buFont typeface="Wingdings" panose="05000000000000000000" pitchFamily="2" charset="2"/>
              <a:buChar char="Ø"/>
            </a:pPr>
            <a:r>
              <a:rPr lang="en-US" sz="2000" dirty="0"/>
              <a:t>communicates via Internet;</a:t>
            </a:r>
          </a:p>
          <a:p>
            <a:pPr marL="342900" lvl="0" indent="-342900" fontAlgn="ctr">
              <a:buFont typeface="Wingdings" panose="05000000000000000000" pitchFamily="2" charset="2"/>
              <a:buChar char="Ø"/>
            </a:pPr>
            <a:r>
              <a:rPr lang="en-US" sz="2000" dirty="0"/>
              <a:t>platform independent;</a:t>
            </a:r>
          </a:p>
          <a:p>
            <a:pPr marL="342900" lvl="0" indent="-342900" fontAlgn="ctr">
              <a:buFont typeface="Wingdings" panose="05000000000000000000" pitchFamily="2" charset="2"/>
              <a:buChar char="Ø"/>
            </a:pPr>
            <a:r>
              <a:rPr lang="en-US" sz="2000" dirty="0"/>
              <a:t>language independent;</a:t>
            </a:r>
          </a:p>
          <a:p>
            <a:pPr marL="342900" lvl="0" indent="-342900" fontAlgn="ctr">
              <a:buFont typeface="Wingdings" panose="05000000000000000000" pitchFamily="2" charset="2"/>
              <a:buChar char="Ø"/>
            </a:pPr>
            <a:r>
              <a:rPr lang="en-US" sz="2000" dirty="0"/>
              <a:t>based on XML;</a:t>
            </a:r>
          </a:p>
          <a:p>
            <a:pPr marL="342900" lvl="0" indent="-342900" fontAlgn="ctr">
              <a:buFont typeface="Wingdings" panose="05000000000000000000" pitchFamily="2" charset="2"/>
              <a:buChar char="Ø"/>
            </a:pPr>
            <a:r>
              <a:rPr lang="en-US" sz="2000" dirty="0"/>
              <a:t>simple and extensible;</a:t>
            </a:r>
          </a:p>
          <a:p>
            <a:pPr marL="342900" lvl="0" indent="-342900" fontAlgn="ctr">
              <a:buFont typeface="Wingdings" panose="05000000000000000000" pitchFamily="2" charset="2"/>
              <a:buChar char="Ø"/>
            </a:pPr>
            <a:r>
              <a:rPr lang="en-US" sz="2000" dirty="0"/>
              <a:t>allows you to get around firewalls;</a:t>
            </a:r>
          </a:p>
          <a:p>
            <a:pPr marL="342900" lvl="0" indent="-342900" fontAlgn="ctr">
              <a:buFont typeface="Wingdings" panose="05000000000000000000" pitchFamily="2" charset="2"/>
              <a:buChar char="Ø"/>
            </a:pPr>
            <a:r>
              <a:rPr lang="en-US" sz="2000" dirty="0"/>
              <a:t>W3C recommendation.</a:t>
            </a:r>
          </a:p>
          <a:p>
            <a:endParaRPr lang="en-US" dirty="0"/>
          </a:p>
        </p:txBody>
      </p:sp>
      <p:sp>
        <p:nvSpPr>
          <p:cNvPr id="4" name="Text Placeholder 3"/>
          <p:cNvSpPr>
            <a:spLocks noGrp="1"/>
          </p:cNvSpPr>
          <p:nvPr>
            <p:ph type="body" sz="quarter" idx="11"/>
          </p:nvPr>
        </p:nvSpPr>
        <p:spPr/>
        <p:txBody>
          <a:bodyPr/>
          <a:lstStyle/>
          <a:p>
            <a:pPr algn="ctr"/>
            <a:r>
              <a:rPr lang="en-US" dirty="0">
                <a:ln w="0"/>
                <a:solidFill>
                  <a:schemeClr val="accent1"/>
                </a:solidFill>
                <a:effectLst>
                  <a:outerShdw blurRad="38100" dist="25400" dir="5400000" algn="ctr" rotWithShape="0">
                    <a:srgbClr val="6E747A">
                      <a:alpha val="43000"/>
                    </a:srgbClr>
                  </a:outerShdw>
                </a:effectLst>
              </a:rPr>
              <a:t>Some words about SOAP</a:t>
            </a:r>
            <a:endParaRPr lang="en-US" dirty="0"/>
          </a:p>
        </p:txBody>
      </p:sp>
    </p:spTree>
    <p:extLst>
      <p:ext uri="{BB962C8B-B14F-4D97-AF65-F5344CB8AC3E}">
        <p14:creationId xmlns:p14="http://schemas.microsoft.com/office/powerpoint/2010/main" val="318590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13232" y="1130807"/>
            <a:ext cx="7507901" cy="4897460"/>
          </a:xfrm>
        </p:spPr>
        <p:txBody>
          <a:bodyPr>
            <a:normAutofit fontScale="92500"/>
          </a:bodyPr>
          <a:lstStyle/>
          <a:p>
            <a:r>
              <a:rPr lang="en-US" dirty="0">
                <a:solidFill>
                  <a:schemeClr val="accent1">
                    <a:lumMod val="50000"/>
                  </a:schemeClr>
                </a:solidFill>
                <a:latin typeface="Courier New" pitchFamily="49" charset="0"/>
                <a:cs typeface="Courier New" pitchFamily="49" charset="0"/>
              </a:rPr>
              <a:t>&lt;?xml version="1.0"?&gt;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&lt;</a:t>
            </a:r>
            <a:r>
              <a:rPr lang="en-US" dirty="0" err="1">
                <a:solidFill>
                  <a:schemeClr val="accent1">
                    <a:lumMod val="50000"/>
                  </a:schemeClr>
                </a:solidFill>
                <a:latin typeface="Courier New" pitchFamily="49" charset="0"/>
                <a:cs typeface="Courier New" pitchFamily="49" charset="0"/>
              </a:rPr>
              <a:t>soap:Envelope</a:t>
            </a:r>
            <a:br>
              <a:rPr lang="en-US" dirty="0">
                <a:solidFill>
                  <a:schemeClr val="accent1">
                    <a:lumMod val="50000"/>
                  </a:schemeClr>
                </a:solidFill>
                <a:latin typeface="Courier New" pitchFamily="49" charset="0"/>
                <a:cs typeface="Courier New" pitchFamily="49" charset="0"/>
              </a:rPr>
            </a:br>
            <a:r>
              <a:rPr lang="en-US" dirty="0" err="1">
                <a:solidFill>
                  <a:schemeClr val="accent1">
                    <a:lumMod val="50000"/>
                  </a:schemeClr>
                </a:solidFill>
                <a:latin typeface="Courier New" pitchFamily="49" charset="0"/>
                <a:cs typeface="Courier New" pitchFamily="49" charset="0"/>
              </a:rPr>
              <a:t>xmlns:soap</a:t>
            </a:r>
            <a:r>
              <a:rPr lang="en-US" dirty="0">
                <a:solidFill>
                  <a:schemeClr val="accent1">
                    <a:lumMod val="50000"/>
                  </a:schemeClr>
                </a:solidFill>
                <a:latin typeface="Courier New" pitchFamily="49" charset="0"/>
                <a:cs typeface="Courier New" pitchFamily="49" charset="0"/>
              </a:rPr>
              <a:t>="http://www.w3.org/2001/12/soap-envelope"</a:t>
            </a:r>
            <a:br>
              <a:rPr lang="en-US" dirty="0">
                <a:solidFill>
                  <a:schemeClr val="accent1">
                    <a:lumMod val="50000"/>
                  </a:schemeClr>
                </a:solidFill>
                <a:latin typeface="Courier New" pitchFamily="49" charset="0"/>
                <a:cs typeface="Courier New" pitchFamily="49" charset="0"/>
              </a:rPr>
            </a:br>
            <a:r>
              <a:rPr lang="en-US" dirty="0" err="1">
                <a:solidFill>
                  <a:schemeClr val="accent1">
                    <a:lumMod val="50000"/>
                  </a:schemeClr>
                </a:solidFill>
                <a:latin typeface="Courier New" pitchFamily="49" charset="0"/>
                <a:cs typeface="Courier New" pitchFamily="49" charset="0"/>
              </a:rPr>
              <a:t>soap:encodingStyle</a:t>
            </a:r>
            <a:r>
              <a:rPr lang="en-US" dirty="0">
                <a:solidFill>
                  <a:schemeClr val="accent1">
                    <a:lumMod val="50000"/>
                  </a:schemeClr>
                </a:solidFill>
                <a:latin typeface="Courier New" pitchFamily="49" charset="0"/>
                <a:cs typeface="Courier New" pitchFamily="49" charset="0"/>
              </a:rPr>
              <a:t>="http://www.w3.org/2001/12/soap-encoding"&gt;</a:t>
            </a:r>
            <a:br>
              <a:rPr lang="en-US" dirty="0">
                <a:solidFill>
                  <a:schemeClr val="accent1">
                    <a:lumMod val="50000"/>
                  </a:schemeClr>
                </a:solidFill>
                <a:latin typeface="Courier New" pitchFamily="49" charset="0"/>
                <a:cs typeface="Courier New" pitchFamily="49" charset="0"/>
              </a:rPr>
            </a:b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soap:Header</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soap:Header</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soap:Body</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soap:Fault</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soap:Fault</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	&lt;/</a:t>
            </a:r>
            <a:r>
              <a:rPr lang="en-US" dirty="0" err="1">
                <a:solidFill>
                  <a:schemeClr val="accent1">
                    <a:lumMod val="50000"/>
                  </a:schemeClr>
                </a:solidFill>
                <a:latin typeface="Courier New" pitchFamily="49" charset="0"/>
                <a:cs typeface="Courier New" pitchFamily="49" charset="0"/>
              </a:rPr>
              <a:t>soap:Body</a:t>
            </a:r>
            <a:r>
              <a:rPr lang="en-US" dirty="0">
                <a:solidFill>
                  <a:schemeClr val="accent1">
                    <a:lumMod val="50000"/>
                  </a:schemeClr>
                </a:solidFill>
                <a:latin typeface="Courier New" pitchFamily="49" charset="0"/>
                <a:cs typeface="Courier New" pitchFamily="49" charset="0"/>
              </a:rPr>
              <a:t>&gt;</a:t>
            </a:r>
            <a:br>
              <a:rPr lang="en-US" dirty="0">
                <a:solidFill>
                  <a:schemeClr val="accent1">
                    <a:lumMod val="50000"/>
                  </a:schemeClr>
                </a:solidFill>
                <a:latin typeface="Courier New" pitchFamily="49" charset="0"/>
                <a:cs typeface="Courier New" pitchFamily="49" charset="0"/>
              </a:rPr>
            </a:br>
            <a:br>
              <a:rPr lang="en-US" dirty="0">
                <a:solidFill>
                  <a:schemeClr val="accent1">
                    <a:lumMod val="50000"/>
                  </a:schemeClr>
                </a:solidFill>
                <a:latin typeface="Courier New" pitchFamily="49" charset="0"/>
                <a:cs typeface="Courier New" pitchFamily="49" charset="0"/>
              </a:rPr>
            </a:br>
            <a:r>
              <a:rPr lang="en-US" dirty="0">
                <a:solidFill>
                  <a:schemeClr val="accent1">
                    <a:lumMod val="50000"/>
                  </a:schemeClr>
                </a:solidFill>
                <a:latin typeface="Courier New" pitchFamily="49" charset="0"/>
                <a:cs typeface="Courier New" pitchFamily="49" charset="0"/>
              </a:rPr>
              <a:t>&lt;/</a:t>
            </a:r>
            <a:r>
              <a:rPr lang="en-US" dirty="0" err="1">
                <a:solidFill>
                  <a:schemeClr val="accent1">
                    <a:lumMod val="50000"/>
                  </a:schemeClr>
                </a:solidFill>
                <a:latin typeface="Courier New" pitchFamily="49" charset="0"/>
                <a:cs typeface="Courier New" pitchFamily="49" charset="0"/>
              </a:rPr>
              <a:t>soap:Envelope</a:t>
            </a:r>
            <a:r>
              <a:rPr lang="en-US" dirty="0">
                <a:solidFill>
                  <a:schemeClr val="accent1">
                    <a:lumMod val="50000"/>
                  </a:schemeClr>
                </a:solidFill>
                <a:latin typeface="Courier New" pitchFamily="49" charset="0"/>
                <a:cs typeface="Courier New" pitchFamily="49" charset="0"/>
              </a:rPr>
              <a:t>&gt;</a:t>
            </a:r>
          </a:p>
          <a:p>
            <a:endParaRPr lang="en-US" dirty="0"/>
          </a:p>
        </p:txBody>
      </p:sp>
      <p:sp>
        <p:nvSpPr>
          <p:cNvPr id="4" name="Text Placeholder 3"/>
          <p:cNvSpPr>
            <a:spLocks noGrp="1"/>
          </p:cNvSpPr>
          <p:nvPr>
            <p:ph type="body" sz="quarter" idx="11"/>
          </p:nvPr>
        </p:nvSpPr>
        <p:spPr/>
        <p:txBody>
          <a:bodyPr/>
          <a:lstStyle/>
          <a:p>
            <a:pPr algn="ctr"/>
            <a:r>
              <a:rPr lang="en-US" dirty="0">
                <a:ln w="0"/>
                <a:solidFill>
                  <a:schemeClr val="accent1"/>
                </a:solidFill>
                <a:effectLst>
                  <a:outerShdw blurRad="38100" dist="25400" dir="5400000" algn="ctr" rotWithShape="0">
                    <a:srgbClr val="6E747A">
                      <a:alpha val="43000"/>
                    </a:srgbClr>
                  </a:outerShdw>
                </a:effectLst>
              </a:rPr>
              <a:t>Skeleton SOAP message</a:t>
            </a:r>
            <a:endParaRPr lang="en-US" dirty="0"/>
          </a:p>
        </p:txBody>
      </p:sp>
    </p:spTree>
    <p:extLst>
      <p:ext uri="{BB962C8B-B14F-4D97-AF65-F5344CB8AC3E}">
        <p14:creationId xmlns:p14="http://schemas.microsoft.com/office/powerpoint/2010/main" val="3815404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a:t>SOAP Request</a:t>
            </a:r>
          </a:p>
        </p:txBody>
      </p:sp>
      <p:pic>
        <p:nvPicPr>
          <p:cNvPr id="5" name="Picture 4"/>
          <p:cNvPicPr>
            <a:picLocks noChangeAspect="1"/>
          </p:cNvPicPr>
          <p:nvPr/>
        </p:nvPicPr>
        <p:blipFill>
          <a:blip r:embed="rId2"/>
          <a:stretch>
            <a:fillRect/>
          </a:stretch>
        </p:blipFill>
        <p:spPr>
          <a:xfrm>
            <a:off x="623887" y="1085850"/>
            <a:ext cx="7896225" cy="4686300"/>
          </a:xfrm>
          <a:prstGeom prst="rect">
            <a:avLst/>
          </a:prstGeom>
        </p:spPr>
      </p:pic>
    </p:spTree>
    <p:extLst>
      <p:ext uri="{BB962C8B-B14F-4D97-AF65-F5344CB8AC3E}">
        <p14:creationId xmlns:p14="http://schemas.microsoft.com/office/powerpoint/2010/main" val="4123613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a:t>SOAP Response</a:t>
            </a:r>
          </a:p>
        </p:txBody>
      </p:sp>
      <p:pic>
        <p:nvPicPr>
          <p:cNvPr id="5" name="Picture 4"/>
          <p:cNvPicPr>
            <a:picLocks noChangeAspect="1"/>
          </p:cNvPicPr>
          <p:nvPr/>
        </p:nvPicPr>
        <p:blipFill>
          <a:blip r:embed="rId2"/>
          <a:stretch>
            <a:fillRect/>
          </a:stretch>
        </p:blipFill>
        <p:spPr>
          <a:xfrm>
            <a:off x="766762" y="1238250"/>
            <a:ext cx="7610475" cy="4381500"/>
          </a:xfrm>
          <a:prstGeom prst="rect">
            <a:avLst/>
          </a:prstGeom>
        </p:spPr>
      </p:pic>
    </p:spTree>
    <p:extLst>
      <p:ext uri="{BB962C8B-B14F-4D97-AF65-F5344CB8AC3E}">
        <p14:creationId xmlns:p14="http://schemas.microsoft.com/office/powerpoint/2010/main" val="2911278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19200" y="1380066"/>
            <a:ext cx="6745213" cy="3416320"/>
          </a:xfrm>
          <a:prstGeom prst="rect">
            <a:avLst/>
          </a:prstGeom>
          <a:noFill/>
        </p:spPr>
        <p:txBody>
          <a:bodyPr wrap="square" lIns="91440" tIns="45720" rIns="91440" bIns="45720">
            <a:spAutoFit/>
          </a:bodyPr>
          <a:lstStyle/>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Web</a:t>
            </a:r>
            <a:endPar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Services</a:t>
            </a:r>
            <a:endPar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Description</a:t>
            </a:r>
            <a:endPar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Language</a:t>
            </a:r>
          </a:p>
        </p:txBody>
      </p:sp>
    </p:spTree>
    <p:extLst>
      <p:ext uri="{BB962C8B-B14F-4D97-AF65-F5344CB8AC3E}">
        <p14:creationId xmlns:p14="http://schemas.microsoft.com/office/powerpoint/2010/main" val="1562130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13232" y="1046141"/>
            <a:ext cx="7660301" cy="5083726"/>
          </a:xfrm>
        </p:spPr>
        <p:txBody>
          <a:bodyPr/>
          <a:lstStyle/>
          <a:p>
            <a:pPr>
              <a:lnSpc>
                <a:spcPct val="80000"/>
              </a:lnSpc>
            </a:pPr>
            <a:r>
              <a:rPr lang="en-US" sz="2800" dirty="0"/>
              <a:t>Web Service Description Language.</a:t>
            </a:r>
          </a:p>
          <a:p>
            <a:pPr>
              <a:lnSpc>
                <a:spcPct val="80000"/>
              </a:lnSpc>
            </a:pPr>
            <a:r>
              <a:rPr lang="en-US" sz="2800" dirty="0"/>
              <a:t>An XML language used to </a:t>
            </a:r>
            <a:r>
              <a:rPr lang="en-US" sz="2800" i="1" dirty="0"/>
              <a:t>describe</a:t>
            </a:r>
            <a:r>
              <a:rPr lang="en-US" sz="2800" dirty="0"/>
              <a:t> and </a:t>
            </a:r>
            <a:r>
              <a:rPr lang="en-US" sz="2800" i="1" dirty="0"/>
              <a:t>locate</a:t>
            </a:r>
            <a:r>
              <a:rPr lang="en-US" sz="2800" dirty="0"/>
              <a:t> web services.</a:t>
            </a:r>
          </a:p>
          <a:p>
            <a:pPr lvl="1">
              <a:lnSpc>
                <a:spcPct val="80000"/>
              </a:lnSpc>
            </a:pPr>
            <a:r>
              <a:rPr lang="en-US" sz="2400" dirty="0"/>
              <a:t>Written in XML.</a:t>
            </a:r>
          </a:p>
          <a:p>
            <a:pPr lvl="1">
              <a:lnSpc>
                <a:spcPct val="80000"/>
              </a:lnSpc>
            </a:pPr>
            <a:r>
              <a:rPr lang="en-US" sz="2400" dirty="0"/>
              <a:t>Describe functionality of a web service</a:t>
            </a:r>
          </a:p>
          <a:p>
            <a:pPr lvl="1">
              <a:lnSpc>
                <a:spcPct val="80000"/>
              </a:lnSpc>
            </a:pPr>
            <a:r>
              <a:rPr lang="en-US" sz="2400" dirty="0"/>
              <a:t>Specify how to access the service (binding protocol, message format, and etc.)</a:t>
            </a:r>
          </a:p>
          <a:p>
            <a:pPr>
              <a:lnSpc>
                <a:spcPct val="80000"/>
              </a:lnSpc>
            </a:pPr>
            <a:r>
              <a:rPr lang="en-US" sz="2800" dirty="0"/>
              <a:t>Not a W3C standard yet.</a:t>
            </a:r>
          </a:p>
          <a:p>
            <a:pPr lvl="1">
              <a:lnSpc>
                <a:spcPct val="80000"/>
              </a:lnSpc>
            </a:pPr>
            <a:r>
              <a:rPr lang="en-US" sz="2400" dirty="0"/>
              <a:t>Version </a:t>
            </a:r>
            <a:r>
              <a:rPr lang="en-US" sz="2400" b="1" i="1" dirty="0"/>
              <a:t>1.1</a:t>
            </a:r>
            <a:r>
              <a:rPr lang="en-US" sz="2400" dirty="0"/>
              <a:t> released March 2001</a:t>
            </a:r>
          </a:p>
          <a:p>
            <a:pPr lvl="1">
              <a:lnSpc>
                <a:spcPct val="80000"/>
              </a:lnSpc>
            </a:pPr>
            <a:r>
              <a:rPr lang="en-US" sz="2400" dirty="0"/>
              <a:t>Working draft of Version 1.2 released July 2003, but later renamed to WSDL 2.0 due to the many changes from WSDL 1.1</a:t>
            </a:r>
          </a:p>
          <a:p>
            <a:endParaRPr lang="en-US" dirty="0"/>
          </a:p>
        </p:txBody>
      </p:sp>
      <p:sp>
        <p:nvSpPr>
          <p:cNvPr id="4" name="Text Placeholder 3"/>
          <p:cNvSpPr>
            <a:spLocks noGrp="1"/>
          </p:cNvSpPr>
          <p:nvPr>
            <p:ph type="body" sz="quarter" idx="11"/>
          </p:nvPr>
        </p:nvSpPr>
        <p:spPr/>
        <p:txBody>
          <a:bodyPr/>
          <a:lstStyle/>
          <a:p>
            <a:pPr algn="ctr"/>
            <a:r>
              <a:rPr lang="en-US" dirty="0">
                <a:ln w="0"/>
                <a:solidFill>
                  <a:schemeClr val="accent1"/>
                </a:solidFill>
                <a:effectLst>
                  <a:outerShdw blurRad="38100" dist="25400" dir="5400000" algn="ctr" rotWithShape="0">
                    <a:srgbClr val="6E747A">
                      <a:alpha val="43000"/>
                    </a:srgbClr>
                  </a:outerShdw>
                </a:effectLst>
              </a:rPr>
              <a:t>What is WSDL?</a:t>
            </a:r>
            <a:endParaRPr lang="en-US" dirty="0"/>
          </a:p>
        </p:txBody>
      </p:sp>
    </p:spTree>
    <p:extLst>
      <p:ext uri="{BB962C8B-B14F-4D97-AF65-F5344CB8AC3E}">
        <p14:creationId xmlns:p14="http://schemas.microsoft.com/office/powerpoint/2010/main" val="436058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04333" y="694267"/>
            <a:ext cx="6745213" cy="2585323"/>
          </a:xfrm>
          <a:prstGeom prst="rect">
            <a:avLst/>
          </a:prstGeom>
          <a:noFill/>
        </p:spPr>
        <p:txBody>
          <a:bodyPr wrap="square" lIns="91440" tIns="45720" rIns="91440" bIns="45720">
            <a:spAutoFit/>
          </a:bodyPr>
          <a:lstStyle/>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a:t>
            </a: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ervice-</a:t>
            </a:r>
          </a:p>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O</a:t>
            </a: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riented</a:t>
            </a:r>
          </a:p>
          <a:p>
            <a:r>
              <a:rPr lang="en-US" sz="54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A</a:t>
            </a: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rchitecture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7184" y="3818467"/>
            <a:ext cx="3179949" cy="2130566"/>
          </a:xfrm>
          <a:prstGeom prst="rect">
            <a:avLst/>
          </a:prstGeom>
        </p:spPr>
      </p:pic>
    </p:spTree>
    <p:extLst>
      <p:ext uri="{BB962C8B-B14F-4D97-AF65-F5344CB8AC3E}">
        <p14:creationId xmlns:p14="http://schemas.microsoft.com/office/powerpoint/2010/main" val="2996284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solidFill>
                  <a:schemeClr val="accent1"/>
                </a:solidFill>
                <a:effectLst>
                  <a:outerShdw blurRad="38100" dist="38100" dir="2700000" algn="tl">
                    <a:srgbClr val="000000">
                      <a:alpha val="43137"/>
                    </a:srgbClr>
                  </a:outerShdw>
                </a:effectLst>
              </a:rPr>
              <a:t>Example WSDL Document</a:t>
            </a:r>
            <a:endParaRPr lang="en-US" dirty="0"/>
          </a:p>
        </p:txBody>
      </p:sp>
      <p:pic>
        <p:nvPicPr>
          <p:cNvPr id="6" name="Picture 2"/>
          <p:cNvPicPr>
            <a:picLocks noChangeAspect="1" noChangeArrowheads="1"/>
          </p:cNvPicPr>
          <p:nvPr/>
        </p:nvPicPr>
        <p:blipFill>
          <a:blip r:embed="rId2"/>
          <a:srcRect/>
          <a:stretch>
            <a:fillRect/>
          </a:stretch>
        </p:blipFill>
        <p:spPr bwMode="auto">
          <a:xfrm>
            <a:off x="2982383" y="2312459"/>
            <a:ext cx="2857500" cy="2381250"/>
          </a:xfrm>
          <a:prstGeom prst="rect">
            <a:avLst/>
          </a:prstGeom>
          <a:noFill/>
          <a:ln w="9525">
            <a:noFill/>
            <a:miter lim="800000"/>
            <a:headEnd/>
            <a:tailEnd/>
          </a:ln>
          <a:effectLst/>
        </p:spPr>
      </p:pic>
    </p:spTree>
    <p:extLst>
      <p:ext uri="{BB962C8B-B14F-4D97-AF65-F5344CB8AC3E}">
        <p14:creationId xmlns:p14="http://schemas.microsoft.com/office/powerpoint/2010/main" val="3016206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Soap </a:t>
            </a:r>
            <a:r>
              <a:rPr lang="en-US" dirty="0" err="1"/>
              <a:t>vs</a:t>
            </a:r>
            <a:r>
              <a:rPr lang="en-US" dirty="0"/>
              <a:t> </a:t>
            </a:r>
            <a:r>
              <a:rPr lang="en-US" dirty="0" err="1"/>
              <a:t>RESTful</a:t>
            </a:r>
            <a:r>
              <a:rPr lang="en-US" dirty="0"/>
              <a:t> Web Services</a:t>
            </a:r>
            <a:endParaRPr lang="ru-RU" dirty="0"/>
          </a:p>
        </p:txBody>
      </p:sp>
      <p:pic>
        <p:nvPicPr>
          <p:cNvPr id="4099" name="Picture 3"/>
          <p:cNvPicPr>
            <a:picLocks noChangeAspect="1" noChangeArrowheads="1"/>
          </p:cNvPicPr>
          <p:nvPr/>
        </p:nvPicPr>
        <p:blipFill>
          <a:blip r:embed="rId2"/>
          <a:srcRect/>
          <a:stretch>
            <a:fillRect/>
          </a:stretch>
        </p:blipFill>
        <p:spPr bwMode="auto">
          <a:xfrm>
            <a:off x="1066800" y="3810905"/>
            <a:ext cx="7029450" cy="232229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1075416" y="990602"/>
            <a:ext cx="6955068" cy="2705098"/>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Soap </a:t>
            </a:r>
            <a:r>
              <a:rPr lang="en-US" dirty="0" err="1"/>
              <a:t>vs</a:t>
            </a:r>
            <a:r>
              <a:rPr lang="en-US" dirty="0"/>
              <a:t> </a:t>
            </a:r>
            <a:r>
              <a:rPr lang="en-US" dirty="0" err="1"/>
              <a:t>RESTful</a:t>
            </a:r>
            <a:r>
              <a:rPr lang="en-US" dirty="0"/>
              <a:t> Web Services</a:t>
            </a:r>
            <a:endParaRPr lang="ru-RU" dirty="0"/>
          </a:p>
        </p:txBody>
      </p:sp>
      <p:pic>
        <p:nvPicPr>
          <p:cNvPr id="5122" name="Picture 2"/>
          <p:cNvPicPr>
            <a:picLocks noChangeAspect="1" noChangeArrowheads="1"/>
          </p:cNvPicPr>
          <p:nvPr/>
        </p:nvPicPr>
        <p:blipFill>
          <a:blip r:embed="rId2"/>
          <a:srcRect/>
          <a:stretch>
            <a:fillRect/>
          </a:stretch>
        </p:blipFill>
        <p:spPr bwMode="auto">
          <a:xfrm>
            <a:off x="726552" y="1009652"/>
            <a:ext cx="7690896" cy="3105148"/>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766885" y="4648200"/>
            <a:ext cx="7648330" cy="1447802"/>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66074" y="2650927"/>
            <a:ext cx="4437681" cy="1446550"/>
          </a:xfrm>
          <a:prstGeom prst="rect">
            <a:avLst/>
          </a:prstGeom>
          <a:noFill/>
        </p:spPr>
        <p:txBody>
          <a:bodyPr wrap="square" lIns="91440" tIns="45720" rIns="91440" bIns="45720">
            <a:spAutoFit/>
          </a:bodyPr>
          <a:lstStyle/>
          <a:p>
            <a:r>
              <a:rPr lang="en-US" sz="88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Fiddler</a:t>
            </a:r>
            <a:endParaRPr lang="en-US" sz="8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extLst>
      <p:ext uri="{BB962C8B-B14F-4D97-AF65-F5344CB8AC3E}">
        <p14:creationId xmlns:p14="http://schemas.microsoft.com/office/powerpoint/2010/main" val="2396384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How does software communicate?</a:t>
            </a:r>
          </a:p>
        </p:txBody>
      </p:sp>
      <p:sp>
        <p:nvSpPr>
          <p:cNvPr id="5" name="Footer Placeholder 3"/>
          <p:cNvSpPr txBox="1">
            <a:spLocks/>
          </p:cNvSpPr>
          <p:nvPr/>
        </p:nvSpPr>
        <p:spPr>
          <a:xfrm>
            <a:off x="5284839" y="6519116"/>
            <a:ext cx="3048000" cy="338884"/>
          </a:xfrm>
          <a:prstGeom prst="rect">
            <a:avLst/>
          </a:prstGeom>
          <a:solidFill>
            <a:schemeClr val="bg1"/>
          </a:solidFill>
          <a:ln>
            <a:noFill/>
          </a:ln>
          <a:effectLst>
            <a:outerShdw blurRad="40005" dist="25400" dir="5400000" algn="t" rotWithShape="0">
              <a:prstClr val="black">
                <a:alpha val="30000"/>
              </a:prstClr>
            </a:outerShdw>
          </a:effectLst>
        </p:spPr>
        <p:txBody>
          <a:bodyPr vert="horz" lIns="365760" tIns="45720" rIns="91440" bIns="45720" rtlCol="0" anchor="ctr" anchorCtr="0">
            <a:normAutofit fontScale="77500" lnSpcReduction="20000"/>
          </a:bodyPr>
          <a:lstStyle/>
          <a:p>
            <a:pPr marL="0" marR="0" lvl="0" indent="0" algn="l" defTabSz="457200" rtl="0" eaLnBrk="1" fontAlgn="auto" latinLnBrk="0" hangingPunct="1">
              <a:lnSpc>
                <a:spcPct val="100000"/>
              </a:lnSpc>
              <a:spcBef>
                <a:spcPct val="20000"/>
              </a:spcBef>
              <a:spcAft>
                <a:spcPts val="600"/>
              </a:spcAft>
              <a:buClr>
                <a:schemeClr val="accent1"/>
              </a:buClr>
              <a:buSzPct val="115000"/>
              <a:buFont typeface="Arial"/>
              <a:buNone/>
              <a:tabLst/>
              <a:defRPr/>
            </a:pPr>
            <a:r>
              <a:rPr kumimoji="0" lang="en-US" sz="2600" b="0" i="0" u="none" strike="noStrike" kern="1200" cap="none" spc="0" normalizeH="0" baseline="0" noProof="0">
                <a:ln>
                  <a:noFill/>
                </a:ln>
                <a:solidFill>
                  <a:schemeClr val="tx1">
                    <a:lumMod val="85000"/>
                    <a:lumOff val="15000"/>
                  </a:schemeClr>
                </a:solidFill>
                <a:effectLst/>
                <a:uLnTx/>
                <a:uFillTx/>
                <a:latin typeface="Arial Black"/>
                <a:ea typeface="+mn-ea"/>
                <a:cs typeface="Arial" charset="0"/>
              </a:rPr>
              <a:t>Confidential</a:t>
            </a:r>
            <a:endParaRPr kumimoji="0" lang="en-US" sz="2600" b="0" i="0" u="none" strike="noStrike" kern="1200" cap="none" spc="0" normalizeH="0" baseline="0" noProof="0" dirty="0">
              <a:ln>
                <a:noFill/>
              </a:ln>
              <a:solidFill>
                <a:schemeClr val="tx1">
                  <a:lumMod val="85000"/>
                  <a:lumOff val="15000"/>
                </a:schemeClr>
              </a:solidFill>
              <a:effectLst/>
              <a:uLnTx/>
              <a:uFillTx/>
              <a:latin typeface="Arial Black"/>
              <a:ea typeface="+mn-ea"/>
              <a:cs typeface="Arial Black"/>
            </a:endParaRPr>
          </a:p>
        </p:txBody>
      </p:sp>
      <p:sp>
        <p:nvSpPr>
          <p:cNvPr id="6" name="Curved Down Arrow 19"/>
          <p:cNvSpPr/>
          <p:nvPr/>
        </p:nvSpPr>
        <p:spPr>
          <a:xfrm>
            <a:off x="1335001" y="1508277"/>
            <a:ext cx="6388238" cy="99043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Down Arrow 20"/>
          <p:cNvSpPr/>
          <p:nvPr/>
        </p:nvSpPr>
        <p:spPr>
          <a:xfrm rot="10800000">
            <a:off x="1335000" y="4674900"/>
            <a:ext cx="6881028"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9" descr="http://www.wpclipart.com/computer/PCs/more_computers/serv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776" y="2731103"/>
            <a:ext cx="1444450" cy="14590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https://encrypted-tbn3.gstatic.com/images?q=tbn:ANd9GcRArdUAgfb1ai6d3b3nkbUhgUkLb0Klnj4TFTo0Gc5hwLKTucUhw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4976" y="2731104"/>
            <a:ext cx="1189498" cy="14590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12776" y="4263150"/>
            <a:ext cx="1508535" cy="369332"/>
          </a:xfrm>
          <a:prstGeom prst="rect">
            <a:avLst/>
          </a:prstGeom>
          <a:noFill/>
        </p:spPr>
        <p:txBody>
          <a:bodyPr wrap="square" rtlCol="0">
            <a:spAutoFit/>
          </a:bodyPr>
          <a:lstStyle/>
          <a:p>
            <a:pPr algn="ctr"/>
            <a:r>
              <a:rPr lang="en-US" i="1" dirty="0"/>
              <a:t>Client</a:t>
            </a:r>
          </a:p>
        </p:txBody>
      </p:sp>
      <p:sp>
        <p:nvSpPr>
          <p:cNvPr id="11" name="TextBox 10"/>
          <p:cNvSpPr txBox="1"/>
          <p:nvPr/>
        </p:nvSpPr>
        <p:spPr>
          <a:xfrm>
            <a:off x="7254976" y="4308139"/>
            <a:ext cx="1508535" cy="369332"/>
          </a:xfrm>
          <a:prstGeom prst="rect">
            <a:avLst/>
          </a:prstGeom>
          <a:noFill/>
        </p:spPr>
        <p:txBody>
          <a:bodyPr wrap="square" rtlCol="0">
            <a:spAutoFit/>
          </a:bodyPr>
          <a:lstStyle/>
          <a:p>
            <a:pPr algn="ctr"/>
            <a:r>
              <a:rPr lang="en-US" i="1" dirty="0"/>
              <a:t>Server</a:t>
            </a:r>
          </a:p>
        </p:txBody>
      </p:sp>
      <p:sp>
        <p:nvSpPr>
          <p:cNvPr id="12" name="TextBox 11"/>
          <p:cNvSpPr txBox="1"/>
          <p:nvPr/>
        </p:nvSpPr>
        <p:spPr>
          <a:xfrm>
            <a:off x="2190136" y="2209800"/>
            <a:ext cx="1217926" cy="646331"/>
          </a:xfrm>
          <a:prstGeom prst="rect">
            <a:avLst/>
          </a:prstGeom>
          <a:noFill/>
        </p:spPr>
        <p:txBody>
          <a:bodyPr wrap="square" rtlCol="0">
            <a:spAutoFit/>
          </a:bodyPr>
          <a:lstStyle/>
          <a:p>
            <a:r>
              <a:rPr lang="en-US" dirty="0"/>
              <a:t>Java</a:t>
            </a:r>
          </a:p>
          <a:p>
            <a:r>
              <a:rPr lang="en-US" dirty="0"/>
              <a:t>…</a:t>
            </a:r>
          </a:p>
        </p:txBody>
      </p:sp>
      <p:sp>
        <p:nvSpPr>
          <p:cNvPr id="13" name="TextBox 12"/>
          <p:cNvSpPr txBox="1"/>
          <p:nvPr/>
        </p:nvSpPr>
        <p:spPr>
          <a:xfrm>
            <a:off x="5970002" y="2209800"/>
            <a:ext cx="1217926" cy="646331"/>
          </a:xfrm>
          <a:prstGeom prst="rect">
            <a:avLst/>
          </a:prstGeom>
          <a:noFill/>
        </p:spPr>
        <p:txBody>
          <a:bodyPr wrap="square" rtlCol="0">
            <a:spAutoFit/>
          </a:bodyPr>
          <a:lstStyle/>
          <a:p>
            <a:r>
              <a:rPr lang="en-US" dirty="0"/>
              <a:t>.NET</a:t>
            </a:r>
          </a:p>
          <a:p>
            <a:r>
              <a:rPr lang="en-US" dirty="0"/>
              <a:t>…</a:t>
            </a:r>
          </a:p>
        </p:txBody>
      </p:sp>
      <p:sp>
        <p:nvSpPr>
          <p:cNvPr id="14" name="TextBox 13"/>
          <p:cNvSpPr txBox="1"/>
          <p:nvPr/>
        </p:nvSpPr>
        <p:spPr>
          <a:xfrm>
            <a:off x="5661831" y="4030396"/>
            <a:ext cx="1217926" cy="646331"/>
          </a:xfrm>
          <a:prstGeom prst="rect">
            <a:avLst/>
          </a:prstGeom>
          <a:noFill/>
        </p:spPr>
        <p:txBody>
          <a:bodyPr wrap="square" rtlCol="0">
            <a:spAutoFit/>
          </a:bodyPr>
          <a:lstStyle/>
          <a:p>
            <a:r>
              <a:rPr lang="en-US" dirty="0"/>
              <a:t>Desktop</a:t>
            </a:r>
          </a:p>
          <a:p>
            <a:r>
              <a:rPr lang="en-US" dirty="0"/>
              <a:t>…</a:t>
            </a:r>
          </a:p>
        </p:txBody>
      </p:sp>
      <p:sp>
        <p:nvSpPr>
          <p:cNvPr id="15" name="TextBox 14"/>
          <p:cNvSpPr txBox="1"/>
          <p:nvPr/>
        </p:nvSpPr>
        <p:spPr>
          <a:xfrm>
            <a:off x="2190136" y="4030396"/>
            <a:ext cx="1217926" cy="646331"/>
          </a:xfrm>
          <a:prstGeom prst="rect">
            <a:avLst/>
          </a:prstGeom>
          <a:noFill/>
        </p:spPr>
        <p:txBody>
          <a:bodyPr wrap="square" rtlCol="0">
            <a:spAutoFit/>
          </a:bodyPr>
          <a:lstStyle/>
          <a:p>
            <a:r>
              <a:rPr lang="en-US" dirty="0"/>
              <a:t>Mobile</a:t>
            </a:r>
          </a:p>
          <a:p>
            <a:r>
              <a:rPr lang="en-US" dirty="0"/>
              <a:t>…</a:t>
            </a:r>
          </a:p>
        </p:txBody>
      </p:sp>
      <p:pic>
        <p:nvPicPr>
          <p:cNvPr id="16" name="Picture 13" descr="http://www.ugrijuhla.net/wp-content/uploads/2011/08/Website-hosting-compan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5039" y="2209800"/>
            <a:ext cx="2642027" cy="21843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075039" y="895350"/>
            <a:ext cx="2586792" cy="369332"/>
          </a:xfrm>
          <a:prstGeom prst="rect">
            <a:avLst/>
          </a:prstGeom>
          <a:noFill/>
        </p:spPr>
        <p:txBody>
          <a:bodyPr wrap="square" rtlCol="0">
            <a:spAutoFit/>
          </a:bodyPr>
          <a:lstStyle/>
          <a:p>
            <a:pPr algn="ctr"/>
            <a:r>
              <a:rPr lang="en-US" b="1" i="1" dirty="0"/>
              <a:t>Request</a:t>
            </a:r>
          </a:p>
        </p:txBody>
      </p:sp>
      <p:sp>
        <p:nvSpPr>
          <p:cNvPr id="18" name="TextBox 17"/>
          <p:cNvSpPr txBox="1"/>
          <p:nvPr/>
        </p:nvSpPr>
        <p:spPr>
          <a:xfrm>
            <a:off x="3235724" y="5407036"/>
            <a:ext cx="2586792" cy="369332"/>
          </a:xfrm>
          <a:prstGeom prst="rect">
            <a:avLst/>
          </a:prstGeom>
          <a:noFill/>
        </p:spPr>
        <p:txBody>
          <a:bodyPr wrap="square" rtlCol="0">
            <a:spAutoFit/>
          </a:bodyPr>
          <a:lstStyle/>
          <a:p>
            <a:pPr algn="ctr"/>
            <a:r>
              <a:rPr lang="en-US" b="1" i="1" dirty="0"/>
              <a:t>Response</a:t>
            </a:r>
          </a:p>
        </p:txBody>
      </p:sp>
    </p:spTree>
    <p:extLst>
      <p:ext uri="{BB962C8B-B14F-4D97-AF65-F5344CB8AC3E}">
        <p14:creationId xmlns:p14="http://schemas.microsoft.com/office/powerpoint/2010/main" val="1155491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What is Fiddler?</a:t>
            </a:r>
          </a:p>
        </p:txBody>
      </p:sp>
      <p:pic>
        <p:nvPicPr>
          <p:cNvPr id="5" name="Picture 4"/>
          <p:cNvPicPr>
            <a:picLocks noChangeAspect="1"/>
          </p:cNvPicPr>
          <p:nvPr/>
        </p:nvPicPr>
        <p:blipFill>
          <a:blip r:embed="rId2"/>
          <a:stretch>
            <a:fillRect/>
          </a:stretch>
        </p:blipFill>
        <p:spPr>
          <a:xfrm>
            <a:off x="745371" y="1967024"/>
            <a:ext cx="7653258" cy="3498112"/>
          </a:xfrm>
          <a:prstGeom prst="rect">
            <a:avLst/>
          </a:prstGeom>
        </p:spPr>
      </p:pic>
    </p:spTree>
    <p:extLst>
      <p:ext uri="{BB962C8B-B14F-4D97-AF65-F5344CB8AC3E}">
        <p14:creationId xmlns:p14="http://schemas.microsoft.com/office/powerpoint/2010/main" val="17702510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66074" y="2650927"/>
            <a:ext cx="4437681" cy="1446550"/>
          </a:xfrm>
          <a:prstGeom prst="rect">
            <a:avLst/>
          </a:prstGeom>
          <a:noFill/>
        </p:spPr>
        <p:txBody>
          <a:bodyPr wrap="square" lIns="91440" tIns="45720" rIns="91440" bIns="45720">
            <a:spAutoFit/>
          </a:bodyPr>
          <a:lstStyle/>
          <a:p>
            <a:r>
              <a:rPr lang="en-US" sz="8800" b="1" spc="50" dirty="0">
                <a:ln w="12700" cmpd="sng">
                  <a:solidFill>
                    <a:schemeClr val="accent6">
                      <a:satMod val="120000"/>
                      <a:shade val="80000"/>
                    </a:schemeClr>
                  </a:solidFill>
                  <a:prstDash val="solid"/>
                </a:ln>
                <a:solidFill>
                  <a:schemeClr val="accent1">
                    <a:lumMod val="50000"/>
                  </a:schemeClr>
                </a:solidFill>
                <a:effectLst>
                  <a:glow rad="53100">
                    <a:schemeClr val="accent6">
                      <a:satMod val="180000"/>
                      <a:alpha val="30000"/>
                    </a:schemeClr>
                  </a:glow>
                </a:effectLst>
              </a:rPr>
              <a:t>Soap UI</a:t>
            </a:r>
            <a:endParaRPr lang="en-US" sz="8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13232" y="1166666"/>
            <a:ext cx="8430768" cy="5180346"/>
          </a:xfrm>
        </p:spPr>
        <p:txBody>
          <a:bodyPr>
            <a:normAutofit fontScale="85000" lnSpcReduction="20000"/>
          </a:bodyPr>
          <a:lstStyle/>
          <a:p>
            <a:pPr marL="342900" indent="-342900">
              <a:buFont typeface="Wingdings" panose="05000000000000000000" pitchFamily="2" charset="2"/>
              <a:buChar char="Ø"/>
            </a:pPr>
            <a:r>
              <a:rPr lang="en-US" sz="2400" dirty="0"/>
              <a:t>Status codes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Data</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Data type</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Data order</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Fullness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Negative cases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Response timeouts</a:t>
            </a:r>
          </a:p>
          <a:p>
            <a:pPr marL="342900" indent="-342900"/>
            <a:endParaRPr lang="en-US" sz="2400" dirty="0"/>
          </a:p>
        </p:txBody>
      </p:sp>
      <p:sp>
        <p:nvSpPr>
          <p:cNvPr id="4" name="Text Placeholder 3"/>
          <p:cNvSpPr>
            <a:spLocks noGrp="1"/>
          </p:cNvSpPr>
          <p:nvPr>
            <p:ph type="body" sz="quarter" idx="11"/>
          </p:nvPr>
        </p:nvSpPr>
        <p:spPr>
          <a:xfrm>
            <a:off x="0" y="-7684"/>
            <a:ext cx="9144000" cy="932688"/>
          </a:xfrm>
        </p:spPr>
        <p:txBody>
          <a:bodyPr anchor="ctr"/>
          <a:lstStyle/>
          <a:p>
            <a:pPr algn="ctr"/>
            <a:r>
              <a:rPr lang="en-US" sz="2400" dirty="0">
                <a:solidFill>
                  <a:schemeClr val="tx1"/>
                </a:solidFill>
              </a:rPr>
              <a:t>What is tested usually?</a:t>
            </a:r>
          </a:p>
        </p:txBody>
      </p:sp>
    </p:spTree>
    <p:extLst>
      <p:ext uri="{BB962C8B-B14F-4D97-AF65-F5344CB8AC3E}">
        <p14:creationId xmlns:p14="http://schemas.microsoft.com/office/powerpoint/2010/main" val="610175945"/>
      </p:ext>
    </p:extLst>
  </p:cSld>
  <p:clrMapOvr>
    <a:masterClrMapping/>
  </p:clrMapOvr>
  <p:transition>
    <p:pull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13232" y="1166666"/>
            <a:ext cx="8430768" cy="5180346"/>
          </a:xfrm>
        </p:spPr>
        <p:txBody>
          <a:bodyPr>
            <a:normAutofit/>
          </a:bodyPr>
          <a:lstStyle/>
          <a:p>
            <a:pPr marL="342900" indent="-342900">
              <a:buFont typeface="Wingdings" panose="05000000000000000000" pitchFamily="2" charset="2"/>
              <a:buChar char="Ø"/>
            </a:pPr>
            <a:r>
              <a:rPr lang="en-US" sz="2400" dirty="0"/>
              <a:t>F</a:t>
            </a:r>
            <a:r>
              <a:rPr lang="el-GR" sz="2400" dirty="0"/>
              <a:t>ree</a:t>
            </a:r>
            <a:r>
              <a:rPr lang="en-US" sz="2400" dirty="0"/>
              <a:t>, </a:t>
            </a:r>
            <a:r>
              <a:rPr lang="el-GR" sz="2400" dirty="0"/>
              <a:t>open source</a:t>
            </a:r>
            <a:r>
              <a:rPr lang="en-GB" sz="2400" dirty="0"/>
              <a:t> </a:t>
            </a:r>
            <a:r>
              <a:rPr lang="el-GR" sz="2400" dirty="0"/>
              <a:t>deskto</a:t>
            </a:r>
            <a:r>
              <a:rPr lang="en-GB" sz="2400" dirty="0"/>
              <a:t>p </a:t>
            </a:r>
            <a:r>
              <a:rPr lang="el-GR" sz="2400" dirty="0"/>
              <a:t>application for </a:t>
            </a:r>
            <a:r>
              <a:rPr lang="en-US" sz="2400" dirty="0" err="1"/>
              <a:t>i</a:t>
            </a:r>
            <a:r>
              <a:rPr lang="el-GR" sz="2400" dirty="0"/>
              <a:t>nspec</a:t>
            </a:r>
            <a:r>
              <a:rPr lang="en-GB" sz="2400" dirty="0"/>
              <a:t>ting</a:t>
            </a:r>
            <a:r>
              <a:rPr lang="el-GR" sz="2400" dirty="0"/>
              <a:t>, invoking, developing, mocking and</a:t>
            </a:r>
            <a:r>
              <a:rPr lang="en-GB" sz="2400" dirty="0"/>
              <a:t> </a:t>
            </a:r>
            <a:r>
              <a:rPr lang="el-GR" sz="2400" dirty="0"/>
              <a:t>testing of web services over HTTP.</a:t>
            </a:r>
            <a:endParaRPr lang="en-US" sz="2400" dirty="0"/>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The world's leading Functional Testing tool for SOA and Web Service testing</a:t>
            </a:r>
            <a:endParaRPr lang="ru-RU" sz="2400" dirty="0"/>
          </a:p>
          <a:p>
            <a:pPr lvl="1"/>
            <a:r>
              <a:rPr lang="en-US" sz="2400" dirty="0"/>
              <a:t>More then 50000 users</a:t>
            </a:r>
          </a:p>
          <a:p>
            <a:pPr lvl="1"/>
            <a:r>
              <a:rPr lang="en-US" sz="2400" dirty="0"/>
              <a:t>More then 1000 Daily Downloads</a:t>
            </a:r>
          </a:p>
          <a:p>
            <a:pPr marL="457200" lvl="1" indent="0">
              <a:buNone/>
            </a:pPr>
            <a:endParaRPr lang="en-US" sz="2400" dirty="0"/>
          </a:p>
          <a:p>
            <a:pPr marL="342900" indent="-342900">
              <a:buFont typeface="Wingdings" panose="05000000000000000000" pitchFamily="2" charset="2"/>
              <a:buChar char="Ø"/>
            </a:pPr>
            <a:r>
              <a:rPr lang="en-US" sz="2400" dirty="0"/>
              <a:t>Cross-platform</a:t>
            </a:r>
          </a:p>
        </p:txBody>
      </p:sp>
      <p:sp>
        <p:nvSpPr>
          <p:cNvPr id="4" name="Text Placeholder 3"/>
          <p:cNvSpPr>
            <a:spLocks noGrp="1"/>
          </p:cNvSpPr>
          <p:nvPr>
            <p:ph type="body" sz="quarter" idx="11"/>
          </p:nvPr>
        </p:nvSpPr>
        <p:spPr>
          <a:xfrm>
            <a:off x="0" y="-7684"/>
            <a:ext cx="9144000" cy="932688"/>
          </a:xfrm>
        </p:spPr>
        <p:txBody>
          <a:bodyPr anchor="ctr"/>
          <a:lstStyle/>
          <a:p>
            <a:pPr algn="ctr"/>
            <a:r>
              <a:rPr lang="en-US" sz="2400" dirty="0">
                <a:solidFill>
                  <a:schemeClr val="tx1"/>
                </a:solidFill>
              </a:rPr>
              <a:t>Some fact about Soap UI </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9" y="28575"/>
            <a:ext cx="2371148" cy="885826"/>
          </a:xfrm>
          <a:prstGeom prst="rect">
            <a:avLst/>
          </a:prstGeom>
        </p:spPr>
      </p:pic>
    </p:spTree>
    <p:extLst>
      <p:ext uri="{BB962C8B-B14F-4D97-AF65-F5344CB8AC3E}">
        <p14:creationId xmlns:p14="http://schemas.microsoft.com/office/powerpoint/2010/main" val="61017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917550" y="1064211"/>
            <a:ext cx="8430768" cy="523821"/>
          </a:xfrm>
        </p:spPr>
        <p:txBody>
          <a:bodyPr>
            <a:noAutofit/>
          </a:bodyPr>
          <a:lstStyle/>
          <a:p>
            <a:r>
              <a:rPr lang="en-US" sz="2400" dirty="0"/>
              <a:t>Soap UI provides you the possibility of creation automated</a:t>
            </a:r>
          </a:p>
        </p:txBody>
      </p:sp>
      <p:sp>
        <p:nvSpPr>
          <p:cNvPr id="4" name="Text Placeholder 3"/>
          <p:cNvSpPr>
            <a:spLocks noGrp="1"/>
          </p:cNvSpPr>
          <p:nvPr>
            <p:ph type="body" sz="quarter" idx="11"/>
          </p:nvPr>
        </p:nvSpPr>
        <p:spPr/>
        <p:txBody>
          <a:bodyPr/>
          <a:lstStyle/>
          <a:p>
            <a:pPr algn="ctr"/>
            <a:r>
              <a:rPr lang="en-US" sz="2800" dirty="0"/>
              <a:t>Intro into Soap IU basics</a:t>
            </a:r>
          </a:p>
        </p:txBody>
      </p:sp>
      <p:sp>
        <p:nvSpPr>
          <p:cNvPr id="6" name="Rectangle 5"/>
          <p:cNvSpPr/>
          <p:nvPr/>
        </p:nvSpPr>
        <p:spPr>
          <a:xfrm>
            <a:off x="917550" y="27121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Functional tests</a:t>
            </a:r>
          </a:p>
        </p:txBody>
      </p:sp>
      <p:sp>
        <p:nvSpPr>
          <p:cNvPr id="7" name="Rectangle 6"/>
          <p:cNvSpPr/>
          <p:nvPr/>
        </p:nvSpPr>
        <p:spPr>
          <a:xfrm>
            <a:off x="2081094" y="4184878"/>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Service Simulation tests</a:t>
            </a:r>
          </a:p>
        </p:txBody>
      </p:sp>
      <p:sp>
        <p:nvSpPr>
          <p:cNvPr id="8" name="Rectangle 7"/>
          <p:cNvSpPr/>
          <p:nvPr/>
        </p:nvSpPr>
        <p:spPr>
          <a:xfrm>
            <a:off x="4685979" y="4184878"/>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Security tests</a:t>
            </a:r>
          </a:p>
        </p:txBody>
      </p:sp>
      <p:sp>
        <p:nvSpPr>
          <p:cNvPr id="9" name="Rectangle 8"/>
          <p:cNvSpPr/>
          <p:nvPr/>
        </p:nvSpPr>
        <p:spPr>
          <a:xfrm>
            <a:off x="6053738" y="27121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Load tests</a:t>
            </a:r>
          </a:p>
        </p:txBody>
      </p:sp>
      <p:cxnSp>
        <p:nvCxnSpPr>
          <p:cNvPr id="11" name="Straight Arrow Connector 10"/>
          <p:cNvCxnSpPr/>
          <p:nvPr/>
        </p:nvCxnSpPr>
        <p:spPr>
          <a:xfrm flipH="1">
            <a:off x="2551099" y="1588032"/>
            <a:ext cx="448824" cy="986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318760" y="1588031"/>
            <a:ext cx="630833" cy="2423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70078" y="1588032"/>
            <a:ext cx="769788" cy="242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53738" y="1588031"/>
            <a:ext cx="562215" cy="870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00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What is SOA?</a:t>
            </a:r>
          </a:p>
        </p:txBody>
      </p:sp>
      <p:sp>
        <p:nvSpPr>
          <p:cNvPr id="8" name="Rectangle 7"/>
          <p:cNvSpPr/>
          <p:nvPr/>
        </p:nvSpPr>
        <p:spPr>
          <a:xfrm>
            <a:off x="524933" y="1014692"/>
            <a:ext cx="8382000" cy="646331"/>
          </a:xfrm>
          <a:prstGeom prst="rect">
            <a:avLst/>
          </a:prstGeom>
        </p:spPr>
        <p:txBody>
          <a:bodyPr wrap="square">
            <a:spAutoFit/>
          </a:bodyPr>
          <a:lstStyle/>
          <a:p>
            <a:r>
              <a:rPr lang="en-US" dirty="0"/>
              <a:t>Service-oriented architecture (SOA) is a flexible set of </a:t>
            </a:r>
            <a:r>
              <a:rPr lang="en-US" u="sng" dirty="0"/>
              <a:t>design</a:t>
            </a:r>
            <a:r>
              <a:rPr lang="en-US" dirty="0"/>
              <a:t> principles used during the phases of </a:t>
            </a:r>
            <a:r>
              <a:rPr lang="en-US" u="sng" dirty="0"/>
              <a:t>systems development</a:t>
            </a:r>
            <a:r>
              <a:rPr lang="en-US" dirty="0"/>
              <a:t> and </a:t>
            </a:r>
            <a:r>
              <a:rPr lang="en-US" u="sng" dirty="0"/>
              <a:t>integration</a:t>
            </a:r>
            <a:r>
              <a:rPr lang="en-US" dirty="0"/>
              <a:t> in </a:t>
            </a:r>
            <a:r>
              <a:rPr lang="en-US" u="sng" dirty="0"/>
              <a:t>computing</a:t>
            </a:r>
            <a:r>
              <a:rPr lang="en-US" dirty="0"/>
              <a:t>. </a:t>
            </a:r>
          </a:p>
        </p:txBody>
      </p:sp>
      <p:sp>
        <p:nvSpPr>
          <p:cNvPr id="9" name="Rectangle 8"/>
          <p:cNvSpPr/>
          <p:nvPr/>
        </p:nvSpPr>
        <p:spPr>
          <a:xfrm>
            <a:off x="524933" y="1707388"/>
            <a:ext cx="8229600" cy="922959"/>
          </a:xfrm>
          <a:prstGeom prst="rect">
            <a:avLst/>
          </a:prstGeom>
        </p:spPr>
        <p:txBody>
          <a:bodyPr wrap="square">
            <a:spAutoFit/>
          </a:bodyPr>
          <a:lstStyle/>
          <a:p>
            <a:r>
              <a:rPr lang="en-US" dirty="0"/>
              <a:t>A system based on a SOA will package functionality as a suite of </a:t>
            </a:r>
            <a:r>
              <a:rPr lang="en-US" u="sng" dirty="0"/>
              <a:t>interoperable</a:t>
            </a:r>
            <a:r>
              <a:rPr lang="en-US" dirty="0"/>
              <a:t> </a:t>
            </a:r>
            <a:r>
              <a:rPr lang="en-US" i="1" u="sng" dirty="0"/>
              <a:t>services</a:t>
            </a:r>
            <a:r>
              <a:rPr lang="en-US" dirty="0"/>
              <a:t> that can be used within multiple, separate systems from several business domains.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1665" y="2760133"/>
            <a:ext cx="4953335" cy="3209925"/>
          </a:xfrm>
          <a:prstGeom prst="rect">
            <a:avLst/>
          </a:prstGeom>
        </p:spPr>
      </p:pic>
    </p:spTree>
    <p:extLst>
      <p:ext uri="{BB962C8B-B14F-4D97-AF65-F5344CB8AC3E}">
        <p14:creationId xmlns:p14="http://schemas.microsoft.com/office/powerpoint/2010/main" val="3143170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645459" y="1020669"/>
            <a:ext cx="8498541" cy="5218766"/>
          </a:xfrm>
        </p:spPr>
        <p:txBody>
          <a:bodyPr>
            <a:normAutofit lnSpcReduction="10000"/>
          </a:bodyPr>
          <a:lstStyle/>
          <a:p>
            <a:pPr marL="285750" indent="-285750">
              <a:buFont typeface="Wingdings" panose="05000000000000000000" pitchFamily="2" charset="2"/>
              <a:buChar char="ü"/>
            </a:pPr>
            <a:r>
              <a:rPr lang="en-US" sz="1800" dirty="0"/>
              <a:t>Soap UI provides support for Functional Testing all the common standards and technologies:</a:t>
            </a:r>
          </a:p>
          <a:p>
            <a:pPr lvl="1"/>
            <a:r>
              <a:rPr lang="en-US" sz="1800" dirty="0"/>
              <a:t>HTTP(S)</a:t>
            </a:r>
          </a:p>
          <a:p>
            <a:pPr lvl="1"/>
            <a:r>
              <a:rPr lang="en-US" sz="1800" dirty="0"/>
              <a:t>HTML</a:t>
            </a:r>
          </a:p>
          <a:p>
            <a:pPr lvl="1"/>
            <a:r>
              <a:rPr lang="en-US" sz="1800" dirty="0"/>
              <a:t>SOAP/WSDL</a:t>
            </a:r>
          </a:p>
          <a:p>
            <a:pPr lvl="1"/>
            <a:r>
              <a:rPr lang="en-US" sz="1800" dirty="0"/>
              <a:t>REST</a:t>
            </a:r>
          </a:p>
          <a:p>
            <a:pPr lvl="1"/>
            <a:r>
              <a:rPr lang="en-US" sz="1800" dirty="0"/>
              <a:t>AMF</a:t>
            </a:r>
          </a:p>
          <a:p>
            <a:pPr lvl="1"/>
            <a:r>
              <a:rPr lang="en-US" sz="1800" dirty="0"/>
              <a:t>JDBC</a:t>
            </a:r>
          </a:p>
          <a:p>
            <a:pPr lvl="1"/>
            <a:r>
              <a:rPr lang="en-US" sz="1800" dirty="0"/>
              <a:t>JMS</a:t>
            </a:r>
          </a:p>
          <a:p>
            <a:pPr marL="285750" indent="-285750">
              <a:buFont typeface="Wingdings" panose="05000000000000000000" pitchFamily="2" charset="2"/>
              <a:buChar char="ü"/>
            </a:pPr>
            <a:r>
              <a:rPr lang="en-US" sz="1800" dirty="0"/>
              <a:t>Creation of complex scenarios at once and easily</a:t>
            </a:r>
          </a:p>
          <a:p>
            <a:pPr marL="285750" indent="-285750">
              <a:buFont typeface="Wingdings" panose="05000000000000000000" pitchFamily="2" charset="2"/>
              <a:buChar char="ü"/>
            </a:pPr>
            <a:r>
              <a:rPr lang="en-US" sz="1800" dirty="0"/>
              <a:t>Groove is used as for advanced scripting steps</a:t>
            </a:r>
          </a:p>
          <a:p>
            <a:pPr marL="285750" indent="-285750">
              <a:buFont typeface="Wingdings" panose="05000000000000000000" pitchFamily="2" charset="2"/>
              <a:buChar char="ü"/>
            </a:pPr>
            <a:r>
              <a:rPr lang="en-US" sz="1800" dirty="0"/>
              <a:t>Data-Driven Testing approach can be applied </a:t>
            </a:r>
          </a:p>
          <a:p>
            <a:pPr marL="285750" indent="-285750">
              <a:buFont typeface="Wingdings" panose="05000000000000000000" pitchFamily="2" charset="2"/>
              <a:buChar char="ü"/>
            </a:pPr>
            <a:r>
              <a:rPr lang="en-US" sz="1800" dirty="0"/>
              <a:t>Analysis of Test Coverage</a:t>
            </a:r>
          </a:p>
          <a:p>
            <a:pPr lvl="1"/>
            <a:endParaRPr lang="en-US" dirty="0"/>
          </a:p>
          <a:p>
            <a:endParaRPr lang="en-US" dirty="0"/>
          </a:p>
        </p:txBody>
      </p:sp>
      <p:sp>
        <p:nvSpPr>
          <p:cNvPr id="4" name="Text Placeholder 3"/>
          <p:cNvSpPr>
            <a:spLocks noGrp="1"/>
          </p:cNvSpPr>
          <p:nvPr>
            <p:ph type="body" sz="quarter" idx="11"/>
          </p:nvPr>
        </p:nvSpPr>
        <p:spPr/>
        <p:txBody>
          <a:bodyPr/>
          <a:lstStyle/>
          <a:p>
            <a:pPr algn="ctr"/>
            <a:r>
              <a:rPr lang="en-US" dirty="0"/>
              <a:t>Automated Functional tests in Soap UI</a:t>
            </a:r>
          </a:p>
        </p:txBody>
      </p:sp>
    </p:spTree>
    <p:extLst>
      <p:ext uri="{BB962C8B-B14F-4D97-AF65-F5344CB8AC3E}">
        <p14:creationId xmlns:p14="http://schemas.microsoft.com/office/powerpoint/2010/main" val="3420008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nchor="ctr"/>
          <a:lstStyle/>
          <a:p>
            <a:pPr algn="ctr"/>
            <a:r>
              <a:rPr lang="en-US" dirty="0"/>
              <a:t>What is inside Soap UI?</a:t>
            </a:r>
          </a:p>
        </p:txBody>
      </p:sp>
      <p:pic>
        <p:nvPicPr>
          <p:cNvPr id="1026" name="Picture 2" descr="D:\Мои документы\Trainings\WSsTAlab\62.jpg"/>
          <p:cNvPicPr>
            <a:picLocks noChangeAspect="1" noChangeArrowheads="1"/>
          </p:cNvPicPr>
          <p:nvPr/>
        </p:nvPicPr>
        <p:blipFill>
          <a:blip r:embed="rId2"/>
          <a:srcRect/>
          <a:stretch>
            <a:fillRect/>
          </a:stretch>
        </p:blipFill>
        <p:spPr bwMode="auto">
          <a:xfrm>
            <a:off x="1762789" y="1390650"/>
            <a:ext cx="5561272" cy="3905250"/>
          </a:xfrm>
          <a:prstGeom prst="rect">
            <a:avLst/>
          </a:prstGeom>
          <a:noFill/>
        </p:spPr>
      </p:pic>
    </p:spTree>
    <p:extLst>
      <p:ext uri="{BB962C8B-B14F-4D97-AF65-F5344CB8AC3E}">
        <p14:creationId xmlns:p14="http://schemas.microsoft.com/office/powerpoint/2010/main" val="1739242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5" name="Content Placeholder 2"/>
          <p:cNvSpPr>
            <a:spLocks noGrp="1"/>
          </p:cNvSpPr>
          <p:nvPr>
            <p:ph idx="1"/>
          </p:nvPr>
        </p:nvSpPr>
        <p:spPr>
          <a:xfrm>
            <a:off x="5214898" y="1441005"/>
            <a:ext cx="1524000" cy="378830"/>
          </a:xfrm>
        </p:spPr>
        <p:txBody>
          <a:bodyPr>
            <a:noAutofit/>
          </a:bodyPr>
          <a:lstStyle/>
          <a:p>
            <a:pPr marL="0" indent="0">
              <a:buNone/>
            </a:pPr>
            <a:r>
              <a:rPr lang="en-US" sz="2400" dirty="0">
                <a:solidFill>
                  <a:schemeClr val="tx2">
                    <a:lumMod val="75000"/>
                  </a:schemeClr>
                </a:solidFill>
              </a:rPr>
              <a:t>project</a:t>
            </a:r>
          </a:p>
        </p:txBody>
      </p:sp>
      <p:sp>
        <p:nvSpPr>
          <p:cNvPr id="4" name="Text Placeholder 3"/>
          <p:cNvSpPr>
            <a:spLocks noGrp="1"/>
          </p:cNvSpPr>
          <p:nvPr>
            <p:ph type="body" sz="quarter" idx="11"/>
          </p:nvPr>
        </p:nvSpPr>
        <p:spPr/>
        <p:txBody>
          <a:bodyPr/>
          <a:lstStyle/>
          <a:p>
            <a:pPr algn="ctr"/>
            <a:r>
              <a:rPr lang="en-US" dirty="0">
                <a:solidFill>
                  <a:schemeClr val="tx2">
                    <a:lumMod val="75000"/>
                  </a:schemeClr>
                </a:solidFill>
              </a:rPr>
              <a:t>General view of Soap UI</a:t>
            </a:r>
            <a:endParaRPr lang="en-US" dirty="0"/>
          </a:p>
        </p:txBody>
      </p:sp>
      <p:pic>
        <p:nvPicPr>
          <p:cNvPr id="6" name="Picture 5"/>
          <p:cNvPicPr>
            <a:picLocks noChangeAspect="1"/>
          </p:cNvPicPr>
          <p:nvPr/>
        </p:nvPicPr>
        <p:blipFill>
          <a:blip r:embed="rId2"/>
          <a:stretch>
            <a:fillRect/>
          </a:stretch>
        </p:blipFill>
        <p:spPr>
          <a:xfrm>
            <a:off x="642898" y="1275549"/>
            <a:ext cx="3048000" cy="4856383"/>
          </a:xfrm>
          <a:prstGeom prst="rect">
            <a:avLst/>
          </a:prstGeom>
        </p:spPr>
      </p:pic>
      <p:sp>
        <p:nvSpPr>
          <p:cNvPr id="7" name="Content Placeholder 2"/>
          <p:cNvSpPr txBox="1">
            <a:spLocks/>
          </p:cNvSpPr>
          <p:nvPr/>
        </p:nvSpPr>
        <p:spPr>
          <a:xfrm>
            <a:off x="5214898" y="2723349"/>
            <a:ext cx="15240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2">
                    <a:lumMod val="75000"/>
                  </a:schemeClr>
                </a:solidFill>
              </a:rPr>
              <a:t>test suite</a:t>
            </a:r>
          </a:p>
        </p:txBody>
      </p:sp>
      <p:sp>
        <p:nvSpPr>
          <p:cNvPr id="8" name="Content Placeholder 2"/>
          <p:cNvSpPr txBox="1">
            <a:spLocks/>
          </p:cNvSpPr>
          <p:nvPr/>
        </p:nvSpPr>
        <p:spPr>
          <a:xfrm>
            <a:off x="5416284" y="3957241"/>
            <a:ext cx="15240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2">
                    <a:lumMod val="75000"/>
                  </a:schemeClr>
                </a:solidFill>
              </a:rPr>
              <a:t>step</a:t>
            </a:r>
          </a:p>
        </p:txBody>
      </p:sp>
      <p:sp>
        <p:nvSpPr>
          <p:cNvPr id="9" name="Content Placeholder 2"/>
          <p:cNvSpPr txBox="1">
            <a:spLocks/>
          </p:cNvSpPr>
          <p:nvPr/>
        </p:nvSpPr>
        <p:spPr>
          <a:xfrm>
            <a:off x="4910098" y="2140460"/>
            <a:ext cx="2590800" cy="1825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2">
                    <a:lumMod val="75000"/>
                  </a:schemeClr>
                </a:solidFill>
              </a:rPr>
              <a:t>service methods</a:t>
            </a:r>
          </a:p>
        </p:txBody>
      </p:sp>
      <p:sp>
        <p:nvSpPr>
          <p:cNvPr id="10" name="Content Placeholder 2"/>
          <p:cNvSpPr txBox="1">
            <a:spLocks/>
          </p:cNvSpPr>
          <p:nvPr/>
        </p:nvSpPr>
        <p:spPr>
          <a:xfrm>
            <a:off x="5214898" y="3349210"/>
            <a:ext cx="15240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2">
                    <a:lumMod val="75000"/>
                  </a:schemeClr>
                </a:solidFill>
              </a:rPr>
              <a:t>test case</a:t>
            </a:r>
          </a:p>
        </p:txBody>
      </p:sp>
      <p:cxnSp>
        <p:nvCxnSpPr>
          <p:cNvPr id="11" name="Straight Arrow Connector 10"/>
          <p:cNvCxnSpPr/>
          <p:nvPr/>
        </p:nvCxnSpPr>
        <p:spPr>
          <a:xfrm flipH="1">
            <a:off x="2319298" y="2369067"/>
            <a:ext cx="2590800" cy="38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319298" y="1782820"/>
            <a:ext cx="3048000" cy="82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p:cNvCxnSpPr>
          <p:nvPr/>
        </p:nvCxnSpPr>
        <p:spPr>
          <a:xfrm flipH="1" flipV="1">
            <a:off x="2166898" y="2897977"/>
            <a:ext cx="3048000" cy="92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2928898" y="3054704"/>
            <a:ext cx="2286000" cy="561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2014498" y="3413774"/>
            <a:ext cx="3401786" cy="79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5834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solidFill>
                  <a:schemeClr val="tx2">
                    <a:lumMod val="75000"/>
                  </a:schemeClr>
                </a:solidFill>
              </a:rPr>
              <a:t>Steps of test</a:t>
            </a:r>
            <a:endParaRPr lang="en-US" dirty="0"/>
          </a:p>
        </p:txBody>
      </p:sp>
      <p:pic>
        <p:nvPicPr>
          <p:cNvPr id="22" name="Picture 21"/>
          <p:cNvPicPr>
            <a:picLocks noChangeAspect="1"/>
          </p:cNvPicPr>
          <p:nvPr/>
        </p:nvPicPr>
        <p:blipFill>
          <a:blip r:embed="rId2"/>
          <a:stretch>
            <a:fillRect/>
          </a:stretch>
        </p:blipFill>
        <p:spPr>
          <a:xfrm>
            <a:off x="711200" y="2171700"/>
            <a:ext cx="1704975" cy="3857625"/>
          </a:xfrm>
          <a:prstGeom prst="rect">
            <a:avLst/>
          </a:prstGeom>
        </p:spPr>
      </p:pic>
      <p:sp>
        <p:nvSpPr>
          <p:cNvPr id="23" name="Title 3"/>
          <p:cNvSpPr txBox="1">
            <a:spLocks/>
          </p:cNvSpPr>
          <p:nvPr/>
        </p:nvSpPr>
        <p:spPr>
          <a:xfrm>
            <a:off x="4124325" y="2897258"/>
            <a:ext cx="4876800" cy="14239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chemeClr val="tx2">
                    <a:lumMod val="75000"/>
                  </a:schemeClr>
                </a:solidFill>
              </a:rPr>
              <a:t>Mostly used test </a:t>
            </a:r>
          </a:p>
          <a:p>
            <a:r>
              <a:rPr lang="en-US" sz="4000" dirty="0">
                <a:solidFill>
                  <a:schemeClr val="tx2">
                    <a:lumMod val="75000"/>
                  </a:schemeClr>
                </a:solidFill>
              </a:rPr>
              <a:t>steps in testing WSs</a:t>
            </a:r>
          </a:p>
        </p:txBody>
      </p:sp>
      <p:cxnSp>
        <p:nvCxnSpPr>
          <p:cNvPr id="24" name="Straight Connector 23"/>
          <p:cNvCxnSpPr/>
          <p:nvPr/>
        </p:nvCxnSpPr>
        <p:spPr>
          <a:xfrm>
            <a:off x="787400" y="26289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a:off x="763451" y="32385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774341" y="3654336"/>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a:off x="763451" y="38481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a:off x="763451" y="45339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a:off x="769982" y="51435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p:nvPr/>
        </p:nvCxnSpPr>
        <p:spPr>
          <a:xfrm>
            <a:off x="763451" y="3434445"/>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flipH="1" flipV="1">
            <a:off x="1904282" y="2628900"/>
            <a:ext cx="2540718" cy="580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862912" y="3224211"/>
            <a:ext cx="2544120" cy="12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1880334" y="3440906"/>
            <a:ext cx="2564666" cy="63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1880334" y="3616237"/>
            <a:ext cx="2564666" cy="69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852022" y="3824288"/>
            <a:ext cx="2669178" cy="23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862912" y="3938589"/>
            <a:ext cx="2658288" cy="595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836782" y="4035337"/>
            <a:ext cx="2760618" cy="1108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96112" y="2400300"/>
            <a:ext cx="1066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Straight Connector 38"/>
          <p:cNvCxnSpPr/>
          <p:nvPr/>
        </p:nvCxnSpPr>
        <p:spPr>
          <a:xfrm>
            <a:off x="763451" y="4914900"/>
            <a:ext cx="10668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2516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22283" y="1190073"/>
            <a:ext cx="8430768" cy="4572000"/>
          </a:xfrm>
        </p:spPr>
        <p:txBody>
          <a:bodyPr>
            <a:normAutofit lnSpcReduction="10000"/>
          </a:bodyPr>
          <a:lstStyle/>
          <a:p>
            <a:pPr marL="514350" indent="-514350">
              <a:buAutoNum type="arabicPeriod"/>
            </a:pPr>
            <a:r>
              <a:rPr lang="en-US" sz="3200" dirty="0">
                <a:solidFill>
                  <a:schemeClr val="tx2">
                    <a:lumMod val="75000"/>
                  </a:schemeClr>
                </a:solidFill>
              </a:rPr>
              <a:t>Create project</a:t>
            </a:r>
          </a:p>
          <a:p>
            <a:pPr marL="514350" indent="-514350">
              <a:buAutoNum type="arabicPeriod"/>
            </a:pPr>
            <a:r>
              <a:rPr lang="en-US" sz="3200" dirty="0">
                <a:solidFill>
                  <a:schemeClr val="tx2">
                    <a:lumMod val="75000"/>
                  </a:schemeClr>
                </a:solidFill>
              </a:rPr>
              <a:t>Import WADL/WSDL or create endpoints manually</a:t>
            </a:r>
          </a:p>
          <a:p>
            <a:pPr marL="514350" indent="-514350">
              <a:buAutoNum type="arabicPeriod"/>
            </a:pPr>
            <a:r>
              <a:rPr lang="en-US" sz="3200" dirty="0">
                <a:solidFill>
                  <a:schemeClr val="tx2">
                    <a:lumMod val="75000"/>
                  </a:schemeClr>
                </a:solidFill>
              </a:rPr>
              <a:t>Create Test Suite</a:t>
            </a:r>
          </a:p>
          <a:p>
            <a:pPr marL="514350" indent="-514350">
              <a:buAutoNum type="arabicPeriod"/>
            </a:pPr>
            <a:r>
              <a:rPr lang="en-US" sz="3200" dirty="0">
                <a:solidFill>
                  <a:schemeClr val="tx2">
                    <a:lumMod val="75000"/>
                  </a:schemeClr>
                </a:solidFill>
              </a:rPr>
              <a:t>Create Test Case</a:t>
            </a:r>
          </a:p>
          <a:p>
            <a:pPr marL="514350" indent="-514350">
              <a:buAutoNum type="arabicPeriod"/>
            </a:pPr>
            <a:r>
              <a:rPr lang="en-US" sz="3200" dirty="0">
                <a:solidFill>
                  <a:schemeClr val="tx2">
                    <a:lumMod val="75000"/>
                  </a:schemeClr>
                </a:solidFill>
              </a:rPr>
              <a:t>Add steps</a:t>
            </a:r>
          </a:p>
          <a:p>
            <a:pPr marL="514350" indent="-514350">
              <a:buAutoNum type="arabicPeriod"/>
            </a:pPr>
            <a:r>
              <a:rPr lang="en-US" sz="3200" dirty="0">
                <a:solidFill>
                  <a:schemeClr val="tx2">
                    <a:lumMod val="75000"/>
                  </a:schemeClr>
                </a:solidFill>
              </a:rPr>
              <a:t>Add assertions</a:t>
            </a:r>
          </a:p>
          <a:p>
            <a:endParaRPr lang="en-US" dirty="0"/>
          </a:p>
        </p:txBody>
      </p:sp>
      <p:sp>
        <p:nvSpPr>
          <p:cNvPr id="4" name="Text Placeholder 3"/>
          <p:cNvSpPr>
            <a:spLocks noGrp="1"/>
          </p:cNvSpPr>
          <p:nvPr>
            <p:ph type="body" sz="quarter" idx="11"/>
          </p:nvPr>
        </p:nvSpPr>
        <p:spPr/>
        <p:txBody>
          <a:bodyPr/>
          <a:lstStyle/>
          <a:p>
            <a:pPr algn="ctr"/>
            <a:r>
              <a:rPr lang="en-US" dirty="0">
                <a:solidFill>
                  <a:schemeClr val="tx2">
                    <a:lumMod val="75000"/>
                  </a:schemeClr>
                </a:solidFill>
              </a:rPr>
              <a:t>How to create Test Case in Soap UI?</a:t>
            </a:r>
            <a:endParaRPr lang="en-US" dirty="0"/>
          </a:p>
        </p:txBody>
      </p:sp>
    </p:spTree>
    <p:extLst>
      <p:ext uri="{BB962C8B-B14F-4D97-AF65-F5344CB8AC3E}">
        <p14:creationId xmlns:p14="http://schemas.microsoft.com/office/powerpoint/2010/main" val="3459450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a:t>Getting started - Demo of usage Soap UI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2238375"/>
            <a:ext cx="2444750" cy="2037292"/>
          </a:xfrm>
          <a:prstGeom prst="rect">
            <a:avLst/>
          </a:prstGeom>
        </p:spPr>
      </p:pic>
    </p:spTree>
    <p:extLst>
      <p:ext uri="{BB962C8B-B14F-4D97-AF65-F5344CB8AC3E}">
        <p14:creationId xmlns:p14="http://schemas.microsoft.com/office/powerpoint/2010/main" val="2060258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813816" y="1147740"/>
            <a:ext cx="8430768" cy="4572000"/>
          </a:xfrm>
        </p:spPr>
        <p:txBody>
          <a:bodyPr/>
          <a:lstStyle/>
          <a:p>
            <a:r>
              <a:rPr lang="en-US" sz="2800" dirty="0" err="1"/>
              <a:t>SoapUI</a:t>
            </a:r>
            <a:r>
              <a:rPr lang="en-US" sz="2800" dirty="0"/>
              <a:t> IDE plugins exists for:</a:t>
            </a:r>
          </a:p>
          <a:p>
            <a:endParaRPr lang="en-US" sz="2800" dirty="0"/>
          </a:p>
          <a:p>
            <a:pPr marL="285750" indent="-285750">
              <a:buFont typeface="Wingdings" panose="05000000000000000000" pitchFamily="2" charset="2"/>
              <a:buChar char="q"/>
            </a:pPr>
            <a:r>
              <a:rPr lang="en-US" sz="2800" dirty="0"/>
              <a:t>Eclipse</a:t>
            </a:r>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r>
              <a:rPr lang="en-US" sz="2800" dirty="0"/>
              <a:t>NetBeans</a:t>
            </a:r>
          </a:p>
          <a:p>
            <a:pPr marL="285750" indent="-285750">
              <a:buFont typeface="Wingdings" panose="05000000000000000000" pitchFamily="2" charset="2"/>
              <a:buChar char="q"/>
            </a:pPr>
            <a:endParaRPr lang="en-US" sz="2800" dirty="0"/>
          </a:p>
          <a:p>
            <a:pPr marL="285750" indent="-285750">
              <a:buFont typeface="Wingdings" panose="05000000000000000000" pitchFamily="2" charset="2"/>
              <a:buChar char="q"/>
            </a:pPr>
            <a:r>
              <a:rPr lang="en-US" sz="2800" dirty="0"/>
              <a:t>IDEA</a:t>
            </a:r>
          </a:p>
          <a:p>
            <a:pPr marL="285750" indent="-285750">
              <a:buFont typeface="Wingdings" panose="05000000000000000000" pitchFamily="2" charset="2"/>
              <a:buChar char="q"/>
            </a:pPr>
            <a:endParaRPr lang="en-US" dirty="0"/>
          </a:p>
        </p:txBody>
      </p:sp>
      <p:sp>
        <p:nvSpPr>
          <p:cNvPr id="4" name="Text Placeholder 3"/>
          <p:cNvSpPr>
            <a:spLocks noGrp="1"/>
          </p:cNvSpPr>
          <p:nvPr>
            <p:ph type="body" sz="quarter" idx="11"/>
          </p:nvPr>
        </p:nvSpPr>
        <p:spPr/>
        <p:txBody>
          <a:bodyPr/>
          <a:lstStyle/>
          <a:p>
            <a:pPr algn="ctr"/>
            <a:r>
              <a:rPr lang="en-US" sz="2800" dirty="0"/>
              <a:t>IDE plugins &amp; </a:t>
            </a:r>
            <a:r>
              <a:rPr lang="en-US" sz="2800" dirty="0" err="1"/>
              <a:t>SoapUI</a:t>
            </a:r>
            <a:endParaRPr lang="en-US" sz="2800" dirty="0"/>
          </a:p>
        </p:txBody>
      </p:sp>
    </p:spTree>
    <p:extLst>
      <p:ext uri="{BB962C8B-B14F-4D97-AF65-F5344CB8AC3E}">
        <p14:creationId xmlns:p14="http://schemas.microsoft.com/office/powerpoint/2010/main" val="3118656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739585" y="1092429"/>
            <a:ext cx="7710147" cy="863371"/>
          </a:xfrm>
        </p:spPr>
        <p:txBody>
          <a:bodyPr>
            <a:normAutofit/>
          </a:bodyPr>
          <a:lstStyle/>
          <a:p>
            <a:pPr algn="ctr"/>
            <a:r>
              <a:rPr lang="en-US" sz="2000" dirty="0"/>
              <a:t>Setting this property to true and saving the project will convert the single file project into a folder structure</a:t>
            </a:r>
          </a:p>
        </p:txBody>
      </p:sp>
      <p:sp>
        <p:nvSpPr>
          <p:cNvPr id="4" name="Text Placeholder 3"/>
          <p:cNvSpPr>
            <a:spLocks noGrp="1"/>
          </p:cNvSpPr>
          <p:nvPr>
            <p:ph type="body" sz="quarter" idx="11"/>
          </p:nvPr>
        </p:nvSpPr>
        <p:spPr/>
        <p:txBody>
          <a:bodyPr/>
          <a:lstStyle/>
          <a:p>
            <a:pPr algn="ctr"/>
            <a:r>
              <a:rPr lang="en-US" dirty="0"/>
              <a:t>VCS &amp; </a:t>
            </a:r>
            <a:r>
              <a:rPr lang="en-US" dirty="0" err="1"/>
              <a:t>SoapUI</a:t>
            </a:r>
            <a:endParaRPr lang="en-US" dirty="0"/>
          </a:p>
        </p:txBody>
      </p:sp>
      <p:pic>
        <p:nvPicPr>
          <p:cNvPr id="5" name="Picture 4"/>
          <p:cNvPicPr>
            <a:picLocks noChangeAspect="1"/>
          </p:cNvPicPr>
          <p:nvPr/>
        </p:nvPicPr>
        <p:blipFill>
          <a:blip r:embed="rId2"/>
          <a:stretch>
            <a:fillRect/>
          </a:stretch>
        </p:blipFill>
        <p:spPr>
          <a:xfrm>
            <a:off x="739585" y="2115541"/>
            <a:ext cx="2538444" cy="2835805"/>
          </a:xfrm>
          <a:prstGeom prst="rect">
            <a:avLst/>
          </a:prstGeom>
        </p:spPr>
      </p:pic>
      <p:pic>
        <p:nvPicPr>
          <p:cNvPr id="6" name="Picture 5"/>
          <p:cNvPicPr>
            <a:picLocks noChangeAspect="1"/>
          </p:cNvPicPr>
          <p:nvPr/>
        </p:nvPicPr>
        <p:blipFill>
          <a:blip r:embed="rId3"/>
          <a:stretch>
            <a:fillRect/>
          </a:stretch>
        </p:blipFill>
        <p:spPr>
          <a:xfrm>
            <a:off x="4861453" y="2115541"/>
            <a:ext cx="3423333" cy="2835805"/>
          </a:xfrm>
          <a:prstGeom prst="rect">
            <a:avLst/>
          </a:prstGeom>
        </p:spPr>
      </p:pic>
      <p:sp>
        <p:nvSpPr>
          <p:cNvPr id="7" name="Right Arrow 6"/>
          <p:cNvSpPr/>
          <p:nvPr/>
        </p:nvSpPr>
        <p:spPr>
          <a:xfrm>
            <a:off x="3403600" y="3234267"/>
            <a:ext cx="1191058" cy="491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716926" y="5111088"/>
            <a:ext cx="7710147" cy="544646"/>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ts val="0"/>
              </a:spcBef>
              <a:spcAft>
                <a:spcPts val="600"/>
              </a:spcAft>
              <a:buClr>
                <a:schemeClr val="accent1"/>
              </a:buClr>
              <a:buSzPct val="115000"/>
              <a:buFont typeface="Arial"/>
              <a:buNone/>
              <a:defRPr sz="16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sz="2000" dirty="0"/>
              <a:t>And then you could use your favorite VCS</a:t>
            </a:r>
          </a:p>
        </p:txBody>
      </p:sp>
    </p:spTree>
    <p:extLst>
      <p:ext uri="{BB962C8B-B14F-4D97-AF65-F5344CB8AC3E}">
        <p14:creationId xmlns:p14="http://schemas.microsoft.com/office/powerpoint/2010/main" val="1225239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932349" y="1139273"/>
            <a:ext cx="8430768" cy="4572000"/>
          </a:xfrm>
        </p:spPr>
        <p:txBody>
          <a:bodyPr>
            <a:normAutofit/>
          </a:bodyPr>
          <a:lstStyle/>
          <a:p>
            <a:pPr marL="285750" indent="-285750">
              <a:buFont typeface="Wingdings" panose="05000000000000000000" pitchFamily="2" charset="2"/>
              <a:buChar char="Ø"/>
            </a:pPr>
            <a:r>
              <a:rPr lang="en-US" sz="2800" dirty="0"/>
              <a:t>Ant</a:t>
            </a:r>
          </a:p>
          <a:p>
            <a:pPr marL="285750" indent="-285750">
              <a:buFont typeface="Wingdings" panose="05000000000000000000" pitchFamily="2" charset="2"/>
              <a:buChar char="Ø"/>
            </a:pPr>
            <a:r>
              <a:rPr lang="en-US" sz="2800" dirty="0"/>
              <a:t>Maven</a:t>
            </a:r>
          </a:p>
          <a:p>
            <a:pPr marL="285750" indent="-285750">
              <a:buFont typeface="Wingdings" panose="05000000000000000000" pitchFamily="2" charset="2"/>
              <a:buChar char="Ø"/>
            </a:pPr>
            <a:r>
              <a:rPr lang="en-US" sz="2800" dirty="0"/>
              <a:t>Jenkins</a:t>
            </a:r>
          </a:p>
          <a:p>
            <a:pPr marL="285750" indent="-285750">
              <a:buFont typeface="Wingdings" panose="05000000000000000000" pitchFamily="2" charset="2"/>
              <a:buChar char="Ø"/>
            </a:pPr>
            <a:r>
              <a:rPr lang="en-US" sz="2800" dirty="0"/>
              <a:t>Bamboo</a:t>
            </a:r>
          </a:p>
          <a:p>
            <a:pPr marL="285750" indent="-285750">
              <a:buFont typeface="Wingdings" panose="05000000000000000000" pitchFamily="2" charset="2"/>
              <a:buChar char="Ø"/>
            </a:pPr>
            <a:r>
              <a:rPr lang="en-US" sz="2800" dirty="0"/>
              <a:t>Hudson</a:t>
            </a:r>
          </a:p>
        </p:txBody>
      </p:sp>
      <p:sp>
        <p:nvSpPr>
          <p:cNvPr id="4" name="Text Placeholder 3"/>
          <p:cNvSpPr>
            <a:spLocks noGrp="1"/>
          </p:cNvSpPr>
          <p:nvPr>
            <p:ph type="body" sz="quarter" idx="11"/>
          </p:nvPr>
        </p:nvSpPr>
        <p:spPr/>
        <p:txBody>
          <a:bodyPr/>
          <a:lstStyle/>
          <a:p>
            <a:pPr algn="ctr"/>
            <a:r>
              <a:rPr lang="en-US" dirty="0"/>
              <a:t>CI &amp; </a:t>
            </a:r>
            <a:r>
              <a:rPr lang="en-US" dirty="0" err="1"/>
              <a:t>SoapUI</a:t>
            </a:r>
            <a:endParaRPr lang="en-US" dirty="0"/>
          </a:p>
        </p:txBody>
      </p:sp>
    </p:spTree>
    <p:extLst>
      <p:ext uri="{BB962C8B-B14F-4D97-AF65-F5344CB8AC3E}">
        <p14:creationId xmlns:p14="http://schemas.microsoft.com/office/powerpoint/2010/main" val="3664891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54606"/>
            <a:ext cx="6487668" cy="4838193"/>
          </a:xfrm>
        </p:spPr>
        <p:txBody>
          <a:bodyPr/>
          <a:lstStyle/>
          <a:p>
            <a:r>
              <a:rPr lang="en-US" sz="2000" b="1" dirty="0" err="1"/>
              <a:t>SoapUI</a:t>
            </a:r>
            <a:r>
              <a:rPr lang="en-US" sz="2000" b="1" dirty="0"/>
              <a:t> Pro </a:t>
            </a:r>
            <a:r>
              <a:rPr lang="en-US" sz="2000" dirty="0"/>
              <a:t>provides the following possibilities:</a:t>
            </a:r>
          </a:p>
          <a:p>
            <a:pPr>
              <a:buFont typeface="Wingdings" pitchFamily="2" charset="2"/>
              <a:buChar char="Ø"/>
            </a:pPr>
            <a:r>
              <a:rPr lang="en-US" sz="2000" dirty="0"/>
              <a:t> Use Data Sources</a:t>
            </a:r>
          </a:p>
          <a:p>
            <a:pPr>
              <a:buFont typeface="Wingdings" pitchFamily="2" charset="2"/>
              <a:buChar char="Ø"/>
            </a:pPr>
            <a:r>
              <a:rPr lang="en-US" sz="2000" dirty="0"/>
              <a:t> A lot of functionalities of assertion’s creation and editing</a:t>
            </a:r>
          </a:p>
          <a:p>
            <a:pPr>
              <a:buFont typeface="Wingdings" pitchFamily="2" charset="2"/>
              <a:buChar char="Ø"/>
            </a:pPr>
            <a:r>
              <a:rPr lang="en-US" sz="2000" dirty="0"/>
              <a:t> Calculate test coverage</a:t>
            </a:r>
          </a:p>
          <a:p>
            <a:pPr>
              <a:buFont typeface="Wingdings" pitchFamily="2" charset="2"/>
              <a:buChar char="Ø"/>
            </a:pPr>
            <a:r>
              <a:rPr lang="en-US" sz="2000" dirty="0"/>
              <a:t> Test debugging</a:t>
            </a:r>
          </a:p>
          <a:p>
            <a:pPr>
              <a:buFont typeface="Wingdings" pitchFamily="2" charset="2"/>
              <a:buChar char="Ø"/>
            </a:pPr>
            <a:r>
              <a:rPr lang="en-US" sz="2000" dirty="0"/>
              <a:t> Support of multi</a:t>
            </a:r>
            <a:r>
              <a:rPr lang="ru-RU" sz="2000" dirty="0"/>
              <a:t>-</a:t>
            </a:r>
            <a:r>
              <a:rPr lang="en-US" sz="2000" dirty="0"/>
              <a:t>environments</a:t>
            </a:r>
          </a:p>
          <a:p>
            <a:pPr>
              <a:buFont typeface="Wingdings" pitchFamily="2" charset="2"/>
              <a:buChar char="Ø"/>
            </a:pPr>
            <a:r>
              <a:rPr lang="en-US" sz="2000" dirty="0"/>
              <a:t> Reporting</a:t>
            </a:r>
          </a:p>
          <a:p>
            <a:pPr>
              <a:buFont typeface="Wingdings" pitchFamily="2" charset="2"/>
              <a:buChar char="Ø"/>
            </a:pPr>
            <a:r>
              <a:rPr lang="en-US" sz="2000" dirty="0"/>
              <a:t> SQL builder</a:t>
            </a:r>
          </a:p>
          <a:p>
            <a:pPr>
              <a:buFont typeface="Wingdings" pitchFamily="2" charset="2"/>
              <a:buChar char="Ø"/>
            </a:pPr>
            <a:r>
              <a:rPr lang="en-US" sz="2000" dirty="0"/>
              <a:t> Refactoring</a:t>
            </a:r>
          </a:p>
          <a:p>
            <a:pPr>
              <a:buFont typeface="Wingdings" pitchFamily="2" charset="2"/>
              <a:buChar char="Ø"/>
            </a:pPr>
            <a:r>
              <a:rPr lang="en-US" sz="2000" dirty="0"/>
              <a:t> Collaborative usage</a:t>
            </a:r>
          </a:p>
          <a:p>
            <a:pPr>
              <a:buFontTx/>
              <a:buChar char="-"/>
            </a:pPr>
            <a:endParaRPr lang="en-US" dirty="0"/>
          </a:p>
          <a:p>
            <a:pPr>
              <a:buFontTx/>
              <a:buChar char="-"/>
            </a:pPr>
            <a:endParaRPr lang="en-US" dirty="0"/>
          </a:p>
          <a:p>
            <a:pPr>
              <a:buFontTx/>
              <a:buChar char="-"/>
            </a:pPr>
            <a:endParaRPr lang="en-US" dirty="0"/>
          </a:p>
          <a:p>
            <a:pPr>
              <a:buFontTx/>
              <a:buChar char="-"/>
            </a:pPr>
            <a:endParaRPr lang="ru-RU" dirty="0"/>
          </a:p>
        </p:txBody>
      </p:sp>
      <p:sp>
        <p:nvSpPr>
          <p:cNvPr id="4" name="Текст 3"/>
          <p:cNvSpPr>
            <a:spLocks noGrp="1"/>
          </p:cNvSpPr>
          <p:nvPr>
            <p:ph type="body" sz="quarter" idx="11"/>
          </p:nvPr>
        </p:nvSpPr>
        <p:spPr/>
        <p:txBody>
          <a:bodyPr/>
          <a:lstStyle/>
          <a:p>
            <a:r>
              <a:rPr lang="en-US" dirty="0" err="1"/>
              <a:t>SoapUI</a:t>
            </a:r>
            <a:r>
              <a:rPr lang="en-US" dirty="0"/>
              <a:t> </a:t>
            </a:r>
            <a:r>
              <a:rPr lang="en-US" dirty="0" err="1"/>
              <a:t>vs</a:t>
            </a:r>
            <a:r>
              <a:rPr lang="en-US" dirty="0"/>
              <a:t> </a:t>
            </a:r>
            <a:r>
              <a:rPr lang="en-US" dirty="0" err="1"/>
              <a:t>SoapUI</a:t>
            </a:r>
            <a:r>
              <a:rPr lang="en-US" dirty="0"/>
              <a:t> Pro </a:t>
            </a:r>
            <a:endParaRPr lang="ru-RU" dirty="0"/>
          </a:p>
        </p:txBody>
      </p:sp>
      <p:pic>
        <p:nvPicPr>
          <p:cNvPr id="2050" name="Picture 2" descr="D:\Мои документы\Trainings\WSsTAlab\3823140-saas-vs-on-premise.png"/>
          <p:cNvPicPr>
            <a:picLocks noChangeAspect="1" noChangeArrowheads="1"/>
          </p:cNvPicPr>
          <p:nvPr/>
        </p:nvPicPr>
        <p:blipFill>
          <a:blip r:embed="rId2"/>
          <a:srcRect/>
          <a:stretch>
            <a:fillRect/>
          </a:stretch>
        </p:blipFill>
        <p:spPr bwMode="auto">
          <a:xfrm>
            <a:off x="6019861" y="4040188"/>
            <a:ext cx="2247778" cy="169386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Example of SOA from life</a:t>
            </a: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400" y="1176867"/>
            <a:ext cx="765220" cy="76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000" y="2936597"/>
            <a:ext cx="785884" cy="785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9600" y="4758267"/>
            <a:ext cx="764770" cy="7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0" y="2805004"/>
            <a:ext cx="2474886" cy="1854200"/>
          </a:xfrm>
          <a:prstGeom prst="rect">
            <a:avLst/>
          </a:prstGeom>
        </p:spPr>
      </p:pic>
      <p:cxnSp>
        <p:nvCxnSpPr>
          <p:cNvPr id="9" name="Straight Arrow Connector 8"/>
          <p:cNvCxnSpPr/>
          <p:nvPr/>
        </p:nvCxnSpPr>
        <p:spPr>
          <a:xfrm>
            <a:off x="2568620" y="1942087"/>
            <a:ext cx="725658" cy="113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674884" y="3539067"/>
            <a:ext cx="15763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717800" y="4148667"/>
            <a:ext cx="762000" cy="99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622800" y="3539067"/>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1"/>
          </p:cNvCxnSpPr>
          <p:nvPr/>
        </p:nvCxnSpPr>
        <p:spPr>
          <a:xfrm flipH="1">
            <a:off x="4622800" y="3732104"/>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644370" y="1710267"/>
            <a:ext cx="83543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727200" y="3722481"/>
            <a:ext cx="1567078" cy="9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794000" y="4293980"/>
            <a:ext cx="838200" cy="104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0478" y="3086405"/>
            <a:ext cx="1143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3479800" y="2167136"/>
            <a:ext cx="2416111" cy="923330"/>
          </a:xfrm>
          <a:prstGeom prst="rect">
            <a:avLst/>
          </a:prstGeom>
          <a:noFill/>
        </p:spPr>
        <p:txBody>
          <a:bodyPr wrap="none" rtlCol="0">
            <a:spAutoFit/>
          </a:bodyPr>
          <a:lstStyle/>
          <a:p>
            <a:r>
              <a:rPr lang="en-US" dirty="0" err="1"/>
              <a:t>getBook</a:t>
            </a:r>
            <a:r>
              <a:rPr lang="en-US" dirty="0"/>
              <a:t>(Pushkin);</a:t>
            </a:r>
          </a:p>
          <a:p>
            <a:r>
              <a:rPr lang="en-US" dirty="0" err="1"/>
              <a:t>setBook</a:t>
            </a:r>
            <a:r>
              <a:rPr lang="en-US" dirty="0"/>
              <a:t>(</a:t>
            </a:r>
            <a:r>
              <a:rPr lang="en-US" dirty="0" err="1"/>
              <a:t>Dostoevski</a:t>
            </a:r>
            <a:r>
              <a:rPr lang="en-US" dirty="0"/>
              <a:t>);</a:t>
            </a:r>
          </a:p>
          <a:p>
            <a:r>
              <a:rPr lang="en-US" dirty="0" err="1"/>
              <a:t>removeBook</a:t>
            </a:r>
            <a:r>
              <a:rPr lang="en-US" dirty="0"/>
              <a:t>(Tolstoy);</a:t>
            </a:r>
          </a:p>
        </p:txBody>
      </p:sp>
    </p:spTree>
    <p:extLst>
      <p:ext uri="{BB962C8B-B14F-4D97-AF65-F5344CB8AC3E}">
        <p14:creationId xmlns:p14="http://schemas.microsoft.com/office/powerpoint/2010/main" val="1104276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0594" y="932688"/>
            <a:ext cx="2182812" cy="1455208"/>
          </a:xfrm>
        </p:spPr>
      </p:pic>
      <p:sp>
        <p:nvSpPr>
          <p:cNvPr id="4" name="Text Placeholder 3"/>
          <p:cNvSpPr>
            <a:spLocks noGrp="1"/>
          </p:cNvSpPr>
          <p:nvPr>
            <p:ph type="body" sz="quarter" idx="11"/>
          </p:nvPr>
        </p:nvSpPr>
        <p:spPr/>
        <p:txBody>
          <a:bodyPr/>
          <a:lstStyle/>
          <a:p>
            <a:pPr algn="ctr"/>
            <a:r>
              <a:rPr lang="en-US" dirty="0"/>
              <a:t>Pros and cons of usage Soap UI</a:t>
            </a:r>
          </a:p>
        </p:txBody>
      </p:sp>
      <p:sp>
        <p:nvSpPr>
          <p:cNvPr id="9" name="TextBox 8"/>
          <p:cNvSpPr txBox="1"/>
          <p:nvPr/>
        </p:nvSpPr>
        <p:spPr>
          <a:xfrm>
            <a:off x="6062133" y="3471333"/>
            <a:ext cx="184731" cy="369332"/>
          </a:xfrm>
          <a:prstGeom prst="rect">
            <a:avLst/>
          </a:prstGeom>
          <a:noFill/>
        </p:spPr>
        <p:txBody>
          <a:bodyPr wrap="none" rtlCol="0">
            <a:spAutoFit/>
          </a:bodyPr>
          <a:lstStyle/>
          <a:p>
            <a:endParaRPr lang="en-US" dirty="0"/>
          </a:p>
        </p:txBody>
      </p:sp>
      <p:sp>
        <p:nvSpPr>
          <p:cNvPr id="13" name="Rectangle 12"/>
          <p:cNvSpPr/>
          <p:nvPr/>
        </p:nvSpPr>
        <p:spPr>
          <a:xfrm>
            <a:off x="782083" y="2406185"/>
            <a:ext cx="3332717" cy="3808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1. Easy to start and effectively use</a:t>
            </a:r>
          </a:p>
          <a:p>
            <a:endParaRPr lang="en-US" dirty="0"/>
          </a:p>
          <a:p>
            <a:r>
              <a:rPr lang="en-US" dirty="0"/>
              <a:t>2. A lot of functionalities</a:t>
            </a:r>
          </a:p>
          <a:p>
            <a:endParaRPr lang="en-US" dirty="0"/>
          </a:p>
          <a:p>
            <a:r>
              <a:rPr lang="en-US" dirty="0"/>
              <a:t>3. Wide support for different protocols</a:t>
            </a:r>
          </a:p>
          <a:p>
            <a:endParaRPr lang="en-US" dirty="0"/>
          </a:p>
          <a:p>
            <a:r>
              <a:rPr lang="en-US" dirty="0"/>
              <a:t>4. Demonstrative</a:t>
            </a:r>
          </a:p>
          <a:p>
            <a:endParaRPr lang="en-US" dirty="0"/>
          </a:p>
          <a:p>
            <a:r>
              <a:rPr lang="en-US" dirty="0"/>
              <a:t>5. Integration with other tools</a:t>
            </a:r>
          </a:p>
          <a:p>
            <a:endParaRPr lang="en-US" dirty="0"/>
          </a:p>
          <a:p>
            <a:r>
              <a:rPr lang="en-US" dirty="0"/>
              <a:t>6. Ongoing support</a:t>
            </a:r>
          </a:p>
          <a:p>
            <a:endParaRPr lang="en-US" dirty="0"/>
          </a:p>
          <a:p>
            <a:r>
              <a:rPr lang="en-US" dirty="0"/>
              <a:t>7. Free version exists</a:t>
            </a:r>
          </a:p>
        </p:txBody>
      </p:sp>
      <p:sp>
        <p:nvSpPr>
          <p:cNvPr id="14" name="Rectangle 13"/>
          <p:cNvSpPr/>
          <p:nvPr/>
        </p:nvSpPr>
        <p:spPr>
          <a:xfrm>
            <a:off x="5083150" y="2406184"/>
            <a:ext cx="3332717" cy="380834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1. You have to pay for Pro version. Free version has greatly curtailed functionality</a:t>
            </a:r>
          </a:p>
          <a:p>
            <a:endParaRPr lang="en-US" dirty="0"/>
          </a:p>
          <a:p>
            <a:r>
              <a:rPr lang="en-US" dirty="0"/>
              <a:t>2. Not so flexible as custom solution</a:t>
            </a:r>
          </a:p>
          <a:p>
            <a:endParaRPr lang="en-US" dirty="0"/>
          </a:p>
          <a:p>
            <a:r>
              <a:rPr lang="en-US" dirty="0"/>
              <a:t>3. From practice – bugs are fixed not so quickly</a:t>
            </a:r>
          </a:p>
          <a:p>
            <a:endParaRPr lang="en-US" dirty="0"/>
          </a:p>
          <a:p>
            <a:r>
              <a:rPr lang="en-US" dirty="0"/>
              <a:t>4. From practice – sometimes it is buggy</a:t>
            </a:r>
          </a:p>
        </p:txBody>
      </p:sp>
    </p:spTree>
    <p:extLst>
      <p:ext uri="{BB962C8B-B14F-4D97-AF65-F5344CB8AC3E}">
        <p14:creationId xmlns:p14="http://schemas.microsoft.com/office/powerpoint/2010/main" val="2393853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Java-based approaches – Apache HTTP Client</a:t>
            </a:r>
            <a:endParaRPr lang="ru-RU" dirty="0"/>
          </a:p>
        </p:txBody>
      </p:sp>
      <p:pic>
        <p:nvPicPr>
          <p:cNvPr id="6" name="Picture 5"/>
          <p:cNvPicPr>
            <a:picLocks noChangeAspect="1"/>
          </p:cNvPicPr>
          <p:nvPr/>
        </p:nvPicPr>
        <p:blipFill>
          <a:blip r:embed="rId2"/>
          <a:stretch>
            <a:fillRect/>
          </a:stretch>
        </p:blipFill>
        <p:spPr>
          <a:xfrm>
            <a:off x="1712691" y="1275907"/>
            <a:ext cx="5548498" cy="4774018"/>
          </a:xfrm>
          <a:prstGeom prst="rect">
            <a:avLst/>
          </a:prstGeom>
        </p:spPr>
      </p:pic>
    </p:spTree>
    <p:extLst>
      <p:ext uri="{BB962C8B-B14F-4D97-AF65-F5344CB8AC3E}">
        <p14:creationId xmlns:p14="http://schemas.microsoft.com/office/powerpoint/2010/main" val="914939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High level architecture</a:t>
            </a:r>
            <a:endParaRPr lang="ru-RU" dirty="0"/>
          </a:p>
        </p:txBody>
      </p:sp>
      <p:sp>
        <p:nvSpPr>
          <p:cNvPr id="5" name="Rectangle 5"/>
          <p:cNvSpPr/>
          <p:nvPr/>
        </p:nvSpPr>
        <p:spPr>
          <a:xfrm>
            <a:off x="2984475" y="1245256"/>
            <a:ext cx="2673375" cy="12883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Client</a:t>
            </a:r>
          </a:p>
        </p:txBody>
      </p:sp>
      <p:sp>
        <p:nvSpPr>
          <p:cNvPr id="8" name="Rectangle 5"/>
          <p:cNvSpPr/>
          <p:nvPr/>
        </p:nvSpPr>
        <p:spPr>
          <a:xfrm>
            <a:off x="2984475" y="2978806"/>
            <a:ext cx="2673375" cy="12883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POJOs</a:t>
            </a:r>
          </a:p>
        </p:txBody>
      </p:sp>
      <p:sp>
        <p:nvSpPr>
          <p:cNvPr id="9" name="Rectangle 5"/>
          <p:cNvSpPr/>
          <p:nvPr/>
        </p:nvSpPr>
        <p:spPr>
          <a:xfrm>
            <a:off x="3032100" y="4702831"/>
            <a:ext cx="2673375" cy="12883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Tests</a:t>
            </a:r>
          </a:p>
        </p:txBody>
      </p:sp>
    </p:spTree>
    <p:extLst>
      <p:ext uri="{BB962C8B-B14F-4D97-AF65-F5344CB8AC3E}">
        <p14:creationId xmlns:p14="http://schemas.microsoft.com/office/powerpoint/2010/main" val="3356020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a:xfrm>
            <a:off x="0" y="-9144"/>
            <a:ext cx="9144000" cy="932688"/>
          </a:xfrm>
        </p:spPr>
        <p:txBody>
          <a:bodyPr/>
          <a:lstStyle/>
          <a:p>
            <a:pPr algn="ctr"/>
            <a:r>
              <a:rPr lang="en-US" dirty="0" err="1"/>
              <a:t>Murshalling</a:t>
            </a:r>
            <a:r>
              <a:rPr lang="en-US" dirty="0"/>
              <a:t> - </a:t>
            </a:r>
            <a:r>
              <a:rPr lang="en-US" dirty="0" err="1"/>
              <a:t>unmurshalling</a:t>
            </a:r>
            <a:endParaRPr lang="en-US" dirty="0"/>
          </a:p>
        </p:txBody>
      </p:sp>
      <p:grpSp>
        <p:nvGrpSpPr>
          <p:cNvPr id="5" name="Группа 7"/>
          <p:cNvGrpSpPr/>
          <p:nvPr/>
        </p:nvGrpSpPr>
        <p:grpSpPr>
          <a:xfrm>
            <a:off x="723900" y="1024467"/>
            <a:ext cx="7696200" cy="5161246"/>
            <a:chOff x="973546" y="789272"/>
            <a:chExt cx="8211405" cy="5506754"/>
          </a:xfrm>
        </p:grpSpPr>
        <p:sp>
          <p:nvSpPr>
            <p:cNvPr id="6" name="Rounded Rectangle 7"/>
            <p:cNvSpPr/>
            <p:nvPr/>
          </p:nvSpPr>
          <p:spPr bwMode="auto">
            <a:xfrm>
              <a:off x="3581400" y="789272"/>
              <a:ext cx="3200400" cy="2361390"/>
            </a:xfrm>
            <a:prstGeom prst="roundRect">
              <a:avLst/>
            </a:prstGeom>
            <a:solidFill>
              <a:schemeClr val="bg1"/>
            </a:solidFill>
            <a:ln w="15875" cap="flat" cmpd="sng" algn="ctr">
              <a:solidFill>
                <a:srgbClr val="0066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6699"/>
                  </a:solidFill>
                  <a:latin typeface="Tahoma" pitchFamily="34" charset="0"/>
                </a:rPr>
                <a:t>Data</a:t>
              </a:r>
              <a:endParaRPr kumimoji="0" lang="ru-RU" sz="1800" b="0" i="0" u="none" strike="noStrike" cap="none" normalizeH="0" baseline="0" dirty="0">
                <a:ln>
                  <a:noFill/>
                </a:ln>
                <a:solidFill>
                  <a:srgbClr val="006699"/>
                </a:solidFill>
                <a:effectLst/>
                <a:latin typeface="Tahoma" pitchFamily="34" charset="0"/>
              </a:endParaRPr>
            </a:p>
          </p:txBody>
        </p:sp>
        <p:sp>
          <p:nvSpPr>
            <p:cNvPr id="7" name="Rounded Rectangle 9"/>
            <p:cNvSpPr/>
            <p:nvPr/>
          </p:nvSpPr>
          <p:spPr bwMode="auto">
            <a:xfrm>
              <a:off x="3695700" y="1371600"/>
              <a:ext cx="1905000" cy="1447800"/>
            </a:xfrm>
            <a:prstGeom prst="roundRect">
              <a:avLst/>
            </a:prstGeom>
            <a:solidFill>
              <a:srgbClr val="339999"/>
            </a:solidFill>
            <a:ln w="15875" cap="flat" cmpd="sng" algn="ctr">
              <a:solidFill>
                <a:srgbClr val="0066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Tahoma" pitchFamily="34" charset="0"/>
                </a:rPr>
                <a:t>Complex Data</a:t>
              </a:r>
              <a:endParaRPr kumimoji="0" lang="ru-RU" sz="1800" b="0" i="0" u="none" strike="noStrike" cap="none" normalizeH="0" baseline="0" dirty="0">
                <a:ln>
                  <a:noFill/>
                </a:ln>
                <a:solidFill>
                  <a:schemeClr val="bg1"/>
                </a:solidFill>
                <a:effectLst/>
                <a:latin typeface="Tahoma" pitchFamily="34" charset="0"/>
              </a:endParaRPr>
            </a:p>
          </p:txBody>
        </p:sp>
        <p:sp>
          <p:nvSpPr>
            <p:cNvPr id="8" name="Oval 10"/>
            <p:cNvSpPr/>
            <p:nvPr/>
          </p:nvSpPr>
          <p:spPr bwMode="auto">
            <a:xfrm>
              <a:off x="5686425" y="876300"/>
              <a:ext cx="990600" cy="990600"/>
            </a:xfrm>
            <a:prstGeom prst="ellipse">
              <a:avLst/>
            </a:prstGeom>
            <a:solidFill>
              <a:srgbClr val="339999"/>
            </a:solidFill>
            <a:ln w="15875" cap="flat" cmpd="sng" algn="ctr">
              <a:solidFill>
                <a:srgbClr val="0066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Tahoma" pitchFamily="34" charset="0"/>
                </a:rPr>
                <a:t>String</a:t>
              </a:r>
              <a:endParaRPr kumimoji="0" lang="ru-RU" sz="1400" b="0" i="0" u="none" strike="noStrike" cap="none" normalizeH="0" baseline="0" dirty="0">
                <a:ln>
                  <a:noFill/>
                </a:ln>
                <a:solidFill>
                  <a:schemeClr val="bg1"/>
                </a:solidFill>
                <a:effectLst/>
                <a:latin typeface="Tahoma" pitchFamily="34" charset="0"/>
              </a:endParaRPr>
            </a:p>
          </p:txBody>
        </p:sp>
        <p:sp>
          <p:nvSpPr>
            <p:cNvPr id="9" name="Oval 11"/>
            <p:cNvSpPr/>
            <p:nvPr/>
          </p:nvSpPr>
          <p:spPr bwMode="auto">
            <a:xfrm>
              <a:off x="5686425" y="1989017"/>
              <a:ext cx="990600" cy="990600"/>
            </a:xfrm>
            <a:prstGeom prst="ellipse">
              <a:avLst/>
            </a:prstGeom>
            <a:solidFill>
              <a:srgbClr val="339999"/>
            </a:solidFill>
            <a:ln w="15875" cap="flat" cmpd="sng" algn="ctr">
              <a:solidFill>
                <a:srgbClr val="0066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Tahoma" pitchFamily="34" charset="0"/>
                </a:rPr>
                <a:t>Short</a:t>
              </a:r>
              <a:endParaRPr kumimoji="0" lang="ru-RU" sz="1400" b="0" i="0" u="none" strike="noStrike" cap="none" normalizeH="0" baseline="0" dirty="0">
                <a:ln>
                  <a:noFill/>
                </a:ln>
                <a:solidFill>
                  <a:schemeClr val="bg1"/>
                </a:solidFill>
                <a:effectLst/>
                <a:latin typeface="Tahoma" pitchFamily="34" charset="0"/>
              </a:endParaRPr>
            </a:p>
          </p:txBody>
        </p:sp>
        <p:cxnSp>
          <p:nvCxnSpPr>
            <p:cNvPr id="10" name="Straight Arrow Connector 9"/>
            <p:cNvCxnSpPr>
              <a:stCxn id="6" idx="2"/>
            </p:cNvCxnSpPr>
            <p:nvPr/>
          </p:nvCxnSpPr>
          <p:spPr bwMode="auto">
            <a:xfrm flipH="1">
              <a:off x="4876800" y="3150662"/>
              <a:ext cx="304800" cy="430738"/>
            </a:xfrm>
            <a:prstGeom prst="straightConnector1">
              <a:avLst/>
            </a:prstGeom>
            <a:solidFill>
              <a:schemeClr val="accent1"/>
            </a:solidFill>
            <a:ln w="25400" cap="flat" cmpd="sng" algn="ctr">
              <a:solidFill>
                <a:srgbClr val="006699"/>
              </a:solidFill>
              <a:prstDash val="solid"/>
              <a:round/>
              <a:headEnd type="none" w="med" len="med"/>
              <a:tailEnd type="arrow"/>
            </a:ln>
            <a:effectLst/>
          </p:spPr>
        </p:cxnSp>
        <p:cxnSp>
          <p:nvCxnSpPr>
            <p:cNvPr id="11" name="Straight Arrow Connector 15"/>
            <p:cNvCxnSpPr>
              <a:stCxn id="6" idx="2"/>
            </p:cNvCxnSpPr>
            <p:nvPr/>
          </p:nvCxnSpPr>
          <p:spPr bwMode="auto">
            <a:xfrm>
              <a:off x="5181600" y="3150662"/>
              <a:ext cx="304800" cy="430738"/>
            </a:xfrm>
            <a:prstGeom prst="straightConnector1">
              <a:avLst/>
            </a:prstGeom>
            <a:solidFill>
              <a:schemeClr val="accent1"/>
            </a:solidFill>
            <a:ln w="25400" cap="flat" cmpd="sng" algn="ctr">
              <a:solidFill>
                <a:srgbClr val="006699"/>
              </a:solidFill>
              <a:prstDash val="solid"/>
              <a:round/>
              <a:headEnd type="none" w="med" len="med"/>
              <a:tailEnd type="arrow"/>
            </a:ln>
            <a:effectLst/>
          </p:spPr>
        </p:cxnSp>
        <p:sp>
          <p:nvSpPr>
            <p:cNvPr id="12" name="Rounded Rectangle 16"/>
            <p:cNvSpPr/>
            <p:nvPr/>
          </p:nvSpPr>
          <p:spPr bwMode="auto">
            <a:xfrm>
              <a:off x="973546" y="3496236"/>
              <a:ext cx="4055654" cy="2799790"/>
            </a:xfrm>
            <a:prstGeom prst="roundRect">
              <a:avLst/>
            </a:prstGeom>
            <a:solidFill>
              <a:schemeClr val="bg1"/>
            </a:solidFill>
            <a:ln w="15875" cap="flat" cmpd="sng" algn="ctr">
              <a:solidFill>
                <a:srgbClr val="0066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15000"/>
                </a:lnSpc>
              </a:pPr>
              <a:r>
                <a:rPr lang="en-US" sz="1400" b="1" dirty="0">
                  <a:solidFill>
                    <a:srgbClr val="008080"/>
                  </a:solidFill>
                  <a:latin typeface="Courier New"/>
                  <a:ea typeface="Calibri"/>
                  <a:cs typeface="Times New Roman"/>
                </a:rPr>
                <a:t>&lt;?</a:t>
              </a:r>
              <a:r>
                <a:rPr lang="en-US" sz="1400" b="1" dirty="0">
                  <a:solidFill>
                    <a:srgbClr val="3F7F7F"/>
                  </a:solidFill>
                  <a:latin typeface="Courier New"/>
                  <a:ea typeface="Calibri"/>
                  <a:cs typeface="Times New Roman"/>
                </a:rPr>
                <a:t>xml</a:t>
              </a:r>
              <a:r>
                <a:rPr lang="en-US" sz="1400" b="1" dirty="0">
                  <a:latin typeface="Courier New"/>
                  <a:ea typeface="Calibri"/>
                  <a:cs typeface="Times New Roman"/>
                </a:rPr>
                <a:t> </a:t>
              </a:r>
              <a:r>
                <a:rPr lang="en-US" sz="1400" b="1" dirty="0">
                  <a:solidFill>
                    <a:srgbClr val="7F007F"/>
                  </a:solidFill>
                  <a:latin typeface="Courier New"/>
                  <a:ea typeface="Calibri"/>
                  <a:cs typeface="Times New Roman"/>
                </a:rPr>
                <a:t>version</a:t>
              </a:r>
              <a:r>
                <a:rPr lang="en-US" sz="1400" b="1" dirty="0">
                  <a:solidFill>
                    <a:srgbClr val="000000"/>
                  </a:solidFill>
                  <a:latin typeface="Courier New"/>
                  <a:ea typeface="Calibri"/>
                  <a:cs typeface="Times New Roman"/>
                </a:rPr>
                <a:t>=</a:t>
              </a:r>
              <a:r>
                <a:rPr lang="en-US" sz="1400" b="1" i="1" dirty="0">
                  <a:solidFill>
                    <a:srgbClr val="2A00FF"/>
                  </a:solidFill>
                  <a:latin typeface="Courier New"/>
                  <a:ea typeface="Calibri"/>
                  <a:cs typeface="Times New Roman"/>
                </a:rPr>
                <a:t>"1.0"</a:t>
              </a:r>
              <a:r>
                <a:rPr lang="en-US" sz="1400" b="1" dirty="0">
                  <a:solidFill>
                    <a:srgbClr val="008080"/>
                  </a:solidFill>
                  <a:latin typeface="Courier New"/>
                  <a:ea typeface="Calibri"/>
                  <a:cs typeface="Times New Roman"/>
                </a:rPr>
                <a:t>&gt;</a:t>
              </a:r>
              <a:endParaRPr lang="ru-RU" sz="1400" b="1" dirty="0">
                <a:latin typeface="Calibri"/>
                <a:ea typeface="Calibri"/>
                <a:cs typeface="Times New Roman"/>
              </a:endParaRPr>
            </a:p>
            <a:p>
              <a:pPr>
                <a:lnSpc>
                  <a:spcPct val="115000"/>
                </a:lnSpc>
              </a:pPr>
              <a:r>
                <a:rPr lang="en-US" sz="1400" b="1" dirty="0">
                  <a:solidFill>
                    <a:srgbClr val="008080"/>
                  </a:solidFill>
                  <a:latin typeface="Courier New"/>
                  <a:ea typeface="Calibri"/>
                  <a:cs typeface="Times New Roman"/>
                </a:rPr>
                <a:t>&lt;</a:t>
              </a:r>
              <a:r>
                <a:rPr lang="en-US" sz="1400" b="1" dirty="0">
                  <a:solidFill>
                    <a:srgbClr val="3F7F7F"/>
                  </a:solidFill>
                  <a:latin typeface="Courier New"/>
                  <a:ea typeface="Calibri"/>
                  <a:cs typeface="Times New Roman"/>
                </a:rPr>
                <a:t>Data</a:t>
              </a:r>
              <a:r>
                <a:rPr lang="en-US" sz="1400" b="1" dirty="0">
                  <a:solidFill>
                    <a:srgbClr val="008080"/>
                  </a:solidFill>
                  <a:latin typeface="Courier New"/>
                  <a:ea typeface="Calibri"/>
                  <a:cs typeface="Times New Roman"/>
                </a:rPr>
                <a:t>&gt;</a:t>
              </a:r>
              <a:endParaRPr lang="en-US" sz="1400" b="1" dirty="0">
                <a:solidFill>
                  <a:srgbClr val="3F5FBF"/>
                </a:solidFill>
                <a:latin typeface="Courier New"/>
                <a:ea typeface="Calibri"/>
                <a:cs typeface="Times New Roman"/>
              </a:endParaRPr>
            </a:p>
            <a:p>
              <a:pPr>
                <a:lnSpc>
                  <a:spcPct val="115000"/>
                </a:lnSpc>
              </a:pPr>
              <a:r>
                <a:rPr lang="en-US" sz="1400" b="1" dirty="0">
                  <a:solidFill>
                    <a:srgbClr val="008080"/>
                  </a:solidFill>
                  <a:latin typeface="Courier New"/>
                  <a:ea typeface="Calibri"/>
                  <a:cs typeface="Times New Roman"/>
                </a:rPr>
                <a:t>  &lt;</a:t>
              </a:r>
              <a:r>
                <a:rPr lang="en-US" sz="1400" b="1" dirty="0" err="1">
                  <a:solidFill>
                    <a:srgbClr val="3F7F7F"/>
                  </a:solidFill>
                  <a:latin typeface="Courier New"/>
                  <a:ea typeface="Calibri"/>
                  <a:cs typeface="Times New Roman"/>
                </a:rPr>
                <a:t>complexData</a:t>
              </a:r>
              <a:r>
                <a:rPr lang="en-US" sz="1400" b="1" dirty="0">
                  <a:solidFill>
                    <a:srgbClr val="008080"/>
                  </a:solidFill>
                  <a:latin typeface="Courier New"/>
                  <a:ea typeface="Calibri"/>
                  <a:cs typeface="Times New Roman"/>
                </a:rPr>
                <a:t>&gt;</a:t>
              </a:r>
              <a:endParaRPr lang="ru-RU" sz="1400" b="1" dirty="0">
                <a:latin typeface="Calibri"/>
                <a:ea typeface="Calibri"/>
                <a:cs typeface="Times New Roman"/>
              </a:endParaRPr>
            </a:p>
            <a:p>
              <a:pPr>
                <a:lnSpc>
                  <a:spcPct val="115000"/>
                </a:lnSpc>
              </a:pPr>
              <a:r>
                <a:rPr lang="en-US" sz="1400" b="1" dirty="0">
                  <a:solidFill>
                    <a:srgbClr val="008080"/>
                  </a:solidFill>
                  <a:latin typeface="Courier New"/>
                  <a:ea typeface="Calibri"/>
                  <a:cs typeface="Times New Roman"/>
                </a:rPr>
                <a:t>    &lt;</a:t>
              </a:r>
              <a:r>
                <a:rPr lang="en-US" sz="1400" b="1" dirty="0">
                  <a:solidFill>
                    <a:srgbClr val="3F7F7F"/>
                  </a:solidFill>
                  <a:latin typeface="Courier New"/>
                  <a:ea typeface="Calibri"/>
                  <a:cs typeface="Times New Roman"/>
                </a:rPr>
                <a:t>payload</a:t>
              </a:r>
              <a:r>
                <a:rPr lang="en-US" sz="1400" b="1" dirty="0">
                  <a:solidFill>
                    <a:srgbClr val="008080"/>
                  </a:solidFill>
                  <a:latin typeface="Courier New"/>
                  <a:ea typeface="Calibri"/>
                  <a:cs typeface="Times New Roman"/>
                </a:rPr>
                <a:t>&gt;</a:t>
              </a:r>
              <a:endParaRPr lang="ru-RU" sz="1400" b="1" dirty="0">
                <a:latin typeface="Calibri"/>
                <a:ea typeface="Calibri"/>
                <a:cs typeface="Times New Roman"/>
              </a:endParaRPr>
            </a:p>
            <a:p>
              <a:pPr>
                <a:lnSpc>
                  <a:spcPct val="115000"/>
                </a:lnSpc>
              </a:pPr>
              <a:r>
                <a:rPr lang="en-US" sz="1400" b="1" dirty="0">
                  <a:solidFill>
                    <a:schemeClr val="bg1">
                      <a:lumMod val="50000"/>
                    </a:schemeClr>
                  </a:solidFill>
                  <a:latin typeface="Courier New"/>
                  <a:ea typeface="Calibri"/>
                  <a:cs typeface="Times New Roman"/>
                </a:rPr>
                <a:t>  Some complex content here</a:t>
              </a:r>
            </a:p>
            <a:p>
              <a:pPr>
                <a:lnSpc>
                  <a:spcPct val="115000"/>
                </a:lnSpc>
              </a:pPr>
              <a:r>
                <a:rPr lang="en-US" sz="1400" b="1" dirty="0">
                  <a:solidFill>
                    <a:schemeClr val="bg1">
                      <a:lumMod val="50000"/>
                    </a:schemeClr>
                  </a:solidFill>
                  <a:latin typeface="Courier New"/>
                  <a:ea typeface="Calibri"/>
                  <a:cs typeface="Times New Roman"/>
                </a:rPr>
                <a:t>    </a:t>
              </a:r>
              <a:r>
                <a:rPr lang="en-US" sz="1400" b="1" dirty="0">
                  <a:solidFill>
                    <a:srgbClr val="008080"/>
                  </a:solidFill>
                  <a:latin typeface="Courier New"/>
                  <a:ea typeface="Calibri"/>
                  <a:cs typeface="Times New Roman"/>
                </a:rPr>
                <a:t>&lt;/</a:t>
              </a:r>
              <a:r>
                <a:rPr lang="en-US" sz="1400" b="1" dirty="0">
                  <a:solidFill>
                    <a:srgbClr val="3F7F7F"/>
                  </a:solidFill>
                  <a:latin typeface="Courier New"/>
                  <a:ea typeface="Calibri"/>
                  <a:cs typeface="Times New Roman"/>
                </a:rPr>
                <a:t>payload</a:t>
              </a:r>
              <a:r>
                <a:rPr lang="en-US" sz="1400" b="1" dirty="0">
                  <a:solidFill>
                    <a:srgbClr val="008080"/>
                  </a:solidFill>
                  <a:latin typeface="Courier New"/>
                  <a:ea typeface="Calibri"/>
                  <a:cs typeface="Times New Roman"/>
                </a:rPr>
                <a:t>&gt;</a:t>
              </a:r>
              <a:endParaRPr lang="ru-RU" sz="1400" b="1" dirty="0">
                <a:latin typeface="Calibri"/>
                <a:ea typeface="Calibri"/>
                <a:cs typeface="Times New Roman"/>
              </a:endParaRPr>
            </a:p>
            <a:p>
              <a:pPr>
                <a:lnSpc>
                  <a:spcPct val="115000"/>
                </a:lnSpc>
              </a:pPr>
              <a:r>
                <a:rPr lang="en-US" sz="1400" b="1" dirty="0">
                  <a:solidFill>
                    <a:srgbClr val="000000"/>
                  </a:solidFill>
                  <a:latin typeface="Courier New"/>
                  <a:ea typeface="Calibri"/>
                  <a:cs typeface="Times New Roman"/>
                </a:rPr>
                <a:t>  </a:t>
              </a:r>
              <a:r>
                <a:rPr lang="en-US" sz="1400" b="1" dirty="0">
                  <a:solidFill>
                    <a:srgbClr val="008080"/>
                  </a:solidFill>
                  <a:latin typeface="Courier New"/>
                  <a:ea typeface="Calibri"/>
                  <a:cs typeface="Times New Roman"/>
                </a:rPr>
                <a:t>&lt;/</a:t>
              </a:r>
              <a:r>
                <a:rPr lang="en-US" sz="1400" b="1" dirty="0" err="1">
                  <a:solidFill>
                    <a:srgbClr val="3F7F7F"/>
                  </a:solidFill>
                  <a:latin typeface="Courier New"/>
                  <a:ea typeface="Calibri"/>
                  <a:cs typeface="Times New Roman"/>
                </a:rPr>
                <a:t>complexData</a:t>
              </a:r>
              <a:r>
                <a:rPr lang="en-US" sz="1400" b="1" dirty="0">
                  <a:solidFill>
                    <a:srgbClr val="008080"/>
                  </a:solidFill>
                  <a:latin typeface="Courier New"/>
                  <a:ea typeface="Calibri"/>
                  <a:cs typeface="Times New Roman"/>
                </a:rPr>
                <a:t>&gt;</a:t>
              </a:r>
              <a:endParaRPr lang="en-US" sz="1400" b="1" dirty="0">
                <a:solidFill>
                  <a:srgbClr val="000000"/>
                </a:solidFill>
                <a:latin typeface="Courier New"/>
                <a:ea typeface="Calibri"/>
                <a:cs typeface="Times New Roman"/>
              </a:endParaRPr>
            </a:p>
            <a:p>
              <a:pPr>
                <a:lnSpc>
                  <a:spcPct val="115000"/>
                </a:lnSpc>
              </a:pPr>
              <a:r>
                <a:rPr lang="en-US" sz="1400" b="1" dirty="0">
                  <a:solidFill>
                    <a:srgbClr val="008080"/>
                  </a:solidFill>
                  <a:latin typeface="Courier New"/>
                  <a:ea typeface="Calibri"/>
                  <a:cs typeface="Times New Roman"/>
                </a:rPr>
                <a:t>  &lt;</a:t>
              </a:r>
              <a:r>
                <a:rPr lang="en-US" sz="1400" b="1" dirty="0">
                  <a:solidFill>
                    <a:srgbClr val="3F7F7F"/>
                  </a:solidFill>
                  <a:latin typeface="Courier New"/>
                  <a:ea typeface="Calibri"/>
                  <a:cs typeface="Times New Roman"/>
                </a:rPr>
                <a:t>string</a:t>
              </a:r>
              <a:r>
                <a:rPr lang="en-US" sz="1400" b="1" dirty="0">
                  <a:solidFill>
                    <a:srgbClr val="008080"/>
                  </a:solidFill>
                  <a:latin typeface="Courier New"/>
                  <a:ea typeface="Calibri"/>
                  <a:cs typeface="Times New Roman"/>
                </a:rPr>
                <a:t>&gt;</a:t>
              </a:r>
              <a:r>
                <a:rPr lang="en-US" sz="1400" b="1" dirty="0">
                  <a:solidFill>
                    <a:srgbClr val="000000"/>
                  </a:solidFill>
                  <a:latin typeface="Courier New"/>
                  <a:ea typeface="Calibri"/>
                  <a:cs typeface="Times New Roman"/>
                </a:rPr>
                <a:t>Text</a:t>
              </a:r>
              <a:r>
                <a:rPr lang="en-US" sz="1400" b="1" dirty="0">
                  <a:solidFill>
                    <a:srgbClr val="008080"/>
                  </a:solidFill>
                  <a:latin typeface="Courier New"/>
                  <a:ea typeface="Calibri"/>
                  <a:cs typeface="Times New Roman"/>
                </a:rPr>
                <a:t>&lt;/</a:t>
              </a:r>
              <a:r>
                <a:rPr lang="en-US" sz="1400" b="1" dirty="0">
                  <a:solidFill>
                    <a:srgbClr val="3F7F7F"/>
                  </a:solidFill>
                  <a:latin typeface="Courier New"/>
                  <a:ea typeface="Calibri"/>
                  <a:cs typeface="Times New Roman"/>
                </a:rPr>
                <a:t>string</a:t>
              </a:r>
              <a:r>
                <a:rPr lang="en-US" sz="1400" b="1" dirty="0">
                  <a:solidFill>
                    <a:srgbClr val="008080"/>
                  </a:solidFill>
                  <a:latin typeface="Courier New"/>
                  <a:ea typeface="Calibri"/>
                  <a:cs typeface="Times New Roman"/>
                </a:rPr>
                <a:t>&gt;</a:t>
              </a:r>
              <a:endParaRPr lang="ru-RU" sz="1400" b="1" dirty="0">
                <a:latin typeface="Calibri"/>
                <a:ea typeface="Calibri"/>
                <a:cs typeface="Times New Roman"/>
              </a:endParaRPr>
            </a:p>
            <a:p>
              <a:pPr>
                <a:lnSpc>
                  <a:spcPct val="115000"/>
                </a:lnSpc>
              </a:pPr>
              <a:r>
                <a:rPr lang="en-US" sz="1400" b="1" dirty="0">
                  <a:solidFill>
                    <a:srgbClr val="008080"/>
                  </a:solidFill>
                  <a:latin typeface="Courier New"/>
                  <a:ea typeface="Calibri"/>
                  <a:cs typeface="Times New Roman"/>
                </a:rPr>
                <a:t>  &lt;</a:t>
              </a:r>
              <a:r>
                <a:rPr lang="en-US" sz="1400" b="1" dirty="0" err="1">
                  <a:solidFill>
                    <a:srgbClr val="3F7F7F"/>
                  </a:solidFill>
                  <a:latin typeface="Courier New"/>
                  <a:ea typeface="Calibri"/>
                  <a:cs typeface="Times New Roman"/>
                </a:rPr>
                <a:t>basicType</a:t>
              </a:r>
              <a:r>
                <a:rPr lang="en-US" sz="1400" b="1" dirty="0">
                  <a:solidFill>
                    <a:srgbClr val="008080"/>
                  </a:solidFill>
                  <a:latin typeface="Courier New"/>
                  <a:ea typeface="Calibri"/>
                  <a:cs typeface="Times New Roman"/>
                </a:rPr>
                <a:t>&gt;</a:t>
              </a:r>
              <a:r>
                <a:rPr lang="en-US" sz="1400" b="1" dirty="0">
                  <a:solidFill>
                    <a:srgbClr val="000000"/>
                  </a:solidFill>
                  <a:latin typeface="Courier New"/>
                  <a:ea typeface="Calibri"/>
                  <a:cs typeface="Times New Roman"/>
                </a:rPr>
                <a:t>42</a:t>
              </a:r>
              <a:r>
                <a:rPr lang="en-US" sz="1400" b="1" dirty="0">
                  <a:solidFill>
                    <a:srgbClr val="008080"/>
                  </a:solidFill>
                  <a:latin typeface="Courier New"/>
                  <a:ea typeface="Calibri"/>
                  <a:cs typeface="Times New Roman"/>
                </a:rPr>
                <a:t>&lt;/</a:t>
              </a:r>
              <a:r>
                <a:rPr lang="en-US" sz="1400" b="1" dirty="0" err="1">
                  <a:solidFill>
                    <a:srgbClr val="3F7F7F"/>
                  </a:solidFill>
                  <a:latin typeface="Courier New"/>
                  <a:ea typeface="Calibri"/>
                  <a:cs typeface="Times New Roman"/>
                </a:rPr>
                <a:t>basicType</a:t>
              </a:r>
              <a:r>
                <a:rPr lang="en-US" sz="1400" b="1" dirty="0">
                  <a:solidFill>
                    <a:srgbClr val="008080"/>
                  </a:solidFill>
                  <a:latin typeface="Courier New"/>
                  <a:ea typeface="Calibri"/>
                  <a:cs typeface="Times New Roman"/>
                </a:rPr>
                <a:t>&gt;</a:t>
              </a:r>
            </a:p>
            <a:p>
              <a:pPr>
                <a:lnSpc>
                  <a:spcPct val="115000"/>
                </a:lnSpc>
              </a:pPr>
              <a:r>
                <a:rPr lang="en-US" sz="1400" b="1" dirty="0">
                  <a:solidFill>
                    <a:srgbClr val="008080"/>
                  </a:solidFill>
                  <a:latin typeface="Courier New"/>
                  <a:ea typeface="Calibri"/>
                  <a:cs typeface="Times New Roman"/>
                </a:rPr>
                <a:t>&lt;/</a:t>
              </a:r>
              <a:r>
                <a:rPr lang="en-US" sz="1400" b="1" dirty="0">
                  <a:solidFill>
                    <a:srgbClr val="3F7F7F"/>
                  </a:solidFill>
                  <a:latin typeface="Courier New"/>
                  <a:ea typeface="Calibri"/>
                  <a:cs typeface="Times New Roman"/>
                </a:rPr>
                <a:t>Data</a:t>
              </a:r>
              <a:r>
                <a:rPr lang="en-US" sz="1400" b="1" dirty="0">
                  <a:solidFill>
                    <a:srgbClr val="008080"/>
                  </a:solidFill>
                  <a:latin typeface="Courier New"/>
                  <a:ea typeface="Calibri"/>
                  <a:cs typeface="Times New Roman"/>
                </a:rPr>
                <a:t>&gt;</a:t>
              </a:r>
              <a:endParaRPr lang="ru-RU" sz="1400" b="1" dirty="0">
                <a:latin typeface="Calibri"/>
                <a:ea typeface="Calibri"/>
                <a:cs typeface="Times New Roman"/>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a:ln>
                  <a:noFill/>
                </a:ln>
                <a:solidFill>
                  <a:schemeClr val="tx1"/>
                </a:solidFill>
                <a:effectLst/>
                <a:latin typeface="Tahoma" pitchFamily="34" charset="0"/>
              </a:endParaRPr>
            </a:p>
          </p:txBody>
        </p:sp>
        <p:sp>
          <p:nvSpPr>
            <p:cNvPr id="13" name="Rounded Rectangle 17"/>
            <p:cNvSpPr/>
            <p:nvPr/>
          </p:nvSpPr>
          <p:spPr bwMode="auto">
            <a:xfrm>
              <a:off x="5334000" y="3496236"/>
              <a:ext cx="3850951" cy="2799790"/>
            </a:xfrm>
            <a:prstGeom prst="roundRect">
              <a:avLst/>
            </a:prstGeom>
            <a:solidFill>
              <a:schemeClr val="bg1"/>
            </a:solidFill>
            <a:ln w="15875" cap="flat" cmpd="sng" algn="ctr">
              <a:solidFill>
                <a:srgbClr val="0066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b="1" dirty="0">
                  <a:solidFill>
                    <a:srgbClr val="7F0055"/>
                  </a:solidFill>
                  <a:latin typeface="Courier New"/>
                </a:rPr>
                <a:t>public</a:t>
              </a:r>
              <a:r>
                <a:rPr lang="en-US" b="1" dirty="0">
                  <a:solidFill>
                    <a:srgbClr val="000000"/>
                  </a:solidFill>
                  <a:latin typeface="Courier New"/>
                </a:rPr>
                <a:t> </a:t>
              </a:r>
              <a:r>
                <a:rPr lang="en-US" b="1" dirty="0">
                  <a:solidFill>
                    <a:srgbClr val="7F0055"/>
                  </a:solidFill>
                  <a:latin typeface="Courier New"/>
                </a:rPr>
                <a:t>class</a:t>
              </a:r>
              <a:r>
                <a:rPr lang="en-US" b="1" dirty="0">
                  <a:solidFill>
                    <a:srgbClr val="000000"/>
                  </a:solidFill>
                  <a:latin typeface="Courier New"/>
                </a:rPr>
                <a:t> Data {</a:t>
              </a:r>
            </a:p>
            <a:p>
              <a:r>
                <a:rPr lang="en-US" b="1" dirty="0">
                  <a:solidFill>
                    <a:srgbClr val="000000"/>
                  </a:solidFill>
                  <a:latin typeface="Courier New"/>
                </a:rPr>
                <a:t>  </a:t>
              </a:r>
              <a:r>
                <a:rPr lang="en-US" b="1" dirty="0" err="1">
                  <a:solidFill>
                    <a:srgbClr val="000000"/>
                  </a:solidFill>
                  <a:latin typeface="Courier New"/>
                </a:rPr>
                <a:t>ComplexData</a:t>
              </a:r>
              <a:r>
                <a:rPr lang="en-US" b="1" dirty="0">
                  <a:solidFill>
                    <a:srgbClr val="000000"/>
                  </a:solidFill>
                  <a:latin typeface="Courier New"/>
                </a:rPr>
                <a:t> </a:t>
              </a:r>
              <a:r>
                <a:rPr lang="en-US" b="1" dirty="0" err="1">
                  <a:solidFill>
                    <a:srgbClr val="0000C0"/>
                  </a:solidFill>
                  <a:latin typeface="Courier New"/>
                </a:rPr>
                <a:t>complexData</a:t>
              </a:r>
              <a:r>
                <a:rPr lang="en-US" b="1" dirty="0">
                  <a:solidFill>
                    <a:srgbClr val="000000"/>
                  </a:solidFill>
                  <a:latin typeface="Courier New"/>
                </a:rPr>
                <a:t> = </a:t>
              </a:r>
              <a:r>
                <a:rPr lang="en-US" b="1" dirty="0">
                  <a:solidFill>
                    <a:srgbClr val="7F0055"/>
                  </a:solidFill>
                  <a:latin typeface="Courier New"/>
                </a:rPr>
                <a:t>new</a:t>
              </a:r>
              <a:r>
                <a:rPr lang="en-US" b="1" dirty="0">
                  <a:solidFill>
                    <a:srgbClr val="000000"/>
                  </a:solidFill>
                  <a:latin typeface="Courier New"/>
                </a:rPr>
                <a:t> </a:t>
              </a:r>
              <a:r>
                <a:rPr lang="en-US" b="1" dirty="0" err="1">
                  <a:solidFill>
                    <a:srgbClr val="000000"/>
                  </a:solidFill>
                  <a:latin typeface="Courier New"/>
                </a:rPr>
                <a:t>ComplexData</a:t>
              </a:r>
              <a:r>
                <a:rPr lang="en-US" b="1" dirty="0">
                  <a:solidFill>
                    <a:srgbClr val="000000"/>
                  </a:solidFill>
                  <a:latin typeface="Courier New"/>
                </a:rPr>
                <a:t> ();</a:t>
              </a:r>
            </a:p>
            <a:p>
              <a:r>
                <a:rPr lang="en-US" b="1" dirty="0">
                  <a:solidFill>
                    <a:srgbClr val="000000"/>
                  </a:solidFill>
                  <a:latin typeface="Courier New"/>
                </a:rPr>
                <a:t>  String </a:t>
              </a:r>
              <a:r>
                <a:rPr lang="en-US" b="1" dirty="0" err="1">
                  <a:solidFill>
                    <a:srgbClr val="0000C0"/>
                  </a:solidFill>
                  <a:latin typeface="Courier New"/>
                </a:rPr>
                <a:t>string</a:t>
              </a:r>
              <a:r>
                <a:rPr lang="en-US" b="1" dirty="0">
                  <a:solidFill>
                    <a:srgbClr val="000000"/>
                  </a:solidFill>
                  <a:latin typeface="Courier New"/>
                </a:rPr>
                <a:t> = </a:t>
              </a:r>
              <a:r>
                <a:rPr lang="en-US" b="1" dirty="0">
                  <a:solidFill>
                    <a:srgbClr val="2A00FF"/>
                  </a:solidFill>
                  <a:latin typeface="Courier New"/>
                </a:rPr>
                <a:t>"Text"</a:t>
              </a:r>
              <a:r>
                <a:rPr lang="en-US" b="1" dirty="0">
                  <a:solidFill>
                    <a:srgbClr val="000000"/>
                  </a:solidFill>
                  <a:latin typeface="Courier New"/>
                </a:rPr>
                <a:t>;</a:t>
              </a:r>
            </a:p>
            <a:p>
              <a:r>
                <a:rPr lang="en-US" b="1" dirty="0">
                  <a:solidFill>
                    <a:srgbClr val="000000"/>
                  </a:solidFill>
                  <a:latin typeface="Courier New"/>
                </a:rPr>
                <a:t>  </a:t>
              </a:r>
              <a:r>
                <a:rPr lang="en-US" b="1" dirty="0">
                  <a:solidFill>
                    <a:srgbClr val="7F0055"/>
                  </a:solidFill>
                  <a:latin typeface="Courier New"/>
                </a:rPr>
                <a:t>short</a:t>
              </a:r>
              <a:r>
                <a:rPr lang="en-US" b="1" dirty="0">
                  <a:solidFill>
                    <a:srgbClr val="000000"/>
                  </a:solidFill>
                  <a:latin typeface="Courier New"/>
                </a:rPr>
                <a:t> </a:t>
              </a:r>
              <a:r>
                <a:rPr lang="en-US" b="1" dirty="0" err="1">
                  <a:solidFill>
                    <a:srgbClr val="0000C0"/>
                  </a:solidFill>
                  <a:latin typeface="Courier New"/>
                </a:rPr>
                <a:t>basicType</a:t>
              </a:r>
              <a:r>
                <a:rPr lang="en-US" b="1" dirty="0">
                  <a:solidFill>
                    <a:srgbClr val="000000"/>
                  </a:solidFill>
                  <a:latin typeface="Courier New"/>
                </a:rPr>
                <a:t> = 42;</a:t>
              </a:r>
            </a:p>
            <a:p>
              <a:r>
                <a:rPr lang="en-US" b="1" dirty="0">
                  <a:solidFill>
                    <a:srgbClr val="000000"/>
                  </a:solidFill>
                  <a:latin typeface="Courier New"/>
                </a:rPr>
                <a:t>}</a:t>
              </a:r>
              <a:endParaRPr kumimoji="0" lang="ru-RU" sz="1800" b="1" i="0" u="none" strike="noStrike" cap="none" normalizeH="0" baseline="0" dirty="0">
                <a:ln>
                  <a:noFill/>
                </a:ln>
                <a:solidFill>
                  <a:schemeClr val="tx1"/>
                </a:solidFill>
                <a:effectLst/>
                <a:latin typeface="Tahoma" pitchFamily="34" charset="0"/>
              </a:endParaRPr>
            </a:p>
          </p:txBody>
        </p:sp>
      </p:grpSp>
    </p:spTree>
    <p:extLst>
      <p:ext uri="{BB962C8B-B14F-4D97-AF65-F5344CB8AC3E}">
        <p14:creationId xmlns:p14="http://schemas.microsoft.com/office/powerpoint/2010/main" val="1260720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err="1"/>
              <a:t>Murshalling</a:t>
            </a:r>
            <a:r>
              <a:rPr lang="en-US" dirty="0"/>
              <a:t> - </a:t>
            </a:r>
            <a:r>
              <a:rPr lang="en-US" dirty="0" err="1"/>
              <a:t>unmurshalling</a:t>
            </a:r>
            <a:endParaRPr lang="en-US" dirty="0"/>
          </a:p>
        </p:txBody>
      </p:sp>
      <p:sp>
        <p:nvSpPr>
          <p:cNvPr id="5" name="Объект 5"/>
          <p:cNvSpPr>
            <a:spLocks noGrp="1"/>
          </p:cNvSpPr>
          <p:nvPr>
            <p:ph sz="half" idx="4294967295"/>
          </p:nvPr>
        </p:nvSpPr>
        <p:spPr>
          <a:xfrm>
            <a:off x="550205" y="1185334"/>
            <a:ext cx="3764198" cy="4746096"/>
          </a:xfrm>
          <a:prstGeom prst="rect">
            <a:avLst/>
          </a:prstGeom>
        </p:spPr>
        <p:txBody>
          <a:bodyPr>
            <a:normAutofit fontScale="62500" lnSpcReduction="20000"/>
          </a:bodyPr>
          <a:lstStyle/>
          <a:p>
            <a:pPr marL="0" indent="0">
              <a:lnSpc>
                <a:spcPct val="115000"/>
              </a:lnSpc>
              <a:spcAft>
                <a:spcPts val="0"/>
              </a:spcAft>
              <a:buNone/>
            </a:pPr>
            <a:r>
              <a:rPr lang="en-US" b="1" dirty="0">
                <a:solidFill>
                  <a:srgbClr val="008080"/>
                </a:solidFill>
                <a:latin typeface="Courier New"/>
                <a:ea typeface="Calibri"/>
                <a:cs typeface="Times New Roman"/>
              </a:rPr>
              <a:t>&lt;?</a:t>
            </a:r>
            <a:r>
              <a:rPr lang="en-US" b="1" dirty="0">
                <a:solidFill>
                  <a:srgbClr val="3F7F7F"/>
                </a:solidFill>
                <a:latin typeface="Courier New"/>
                <a:ea typeface="Calibri"/>
                <a:cs typeface="Times New Roman"/>
              </a:rPr>
              <a:t>xml</a:t>
            </a:r>
            <a:r>
              <a:rPr lang="en-US" b="1" dirty="0">
                <a:latin typeface="Courier New"/>
                <a:ea typeface="Calibri"/>
                <a:cs typeface="Times New Roman"/>
              </a:rPr>
              <a:t> </a:t>
            </a:r>
            <a:r>
              <a:rPr lang="en-US" b="1" dirty="0">
                <a:solidFill>
                  <a:srgbClr val="7F007F"/>
                </a:solidFill>
                <a:latin typeface="Courier New"/>
                <a:ea typeface="Calibri"/>
                <a:cs typeface="Times New Roman"/>
              </a:rPr>
              <a:t>version</a:t>
            </a:r>
            <a:r>
              <a:rPr lang="en-US" b="1" dirty="0">
                <a:solidFill>
                  <a:srgbClr val="000000"/>
                </a:solidFill>
                <a:latin typeface="Courier New"/>
                <a:ea typeface="Calibri"/>
                <a:cs typeface="Times New Roman"/>
              </a:rPr>
              <a:t>=</a:t>
            </a:r>
            <a:r>
              <a:rPr lang="en-US" b="1" i="1" dirty="0">
                <a:solidFill>
                  <a:srgbClr val="2A00FF"/>
                </a:solidFill>
                <a:latin typeface="Courier New"/>
                <a:ea typeface="Calibri"/>
                <a:cs typeface="Times New Roman"/>
              </a:rPr>
              <a:t>"1.0"</a:t>
            </a:r>
            <a:r>
              <a:rPr lang="en-US" b="1" dirty="0">
                <a:solidFill>
                  <a:srgbClr val="008080"/>
                </a:solidFill>
                <a:latin typeface="Courier New"/>
                <a:ea typeface="Calibri"/>
                <a:cs typeface="Times New Roman"/>
              </a:rPr>
              <a:t>&gt;</a:t>
            </a:r>
            <a:br>
              <a:rPr lang="en-US" b="1" dirty="0">
                <a:solidFill>
                  <a:srgbClr val="008080"/>
                </a:solidFill>
                <a:latin typeface="Courier New"/>
                <a:ea typeface="Calibri"/>
                <a:cs typeface="Times New Roman"/>
              </a:rPr>
            </a:br>
            <a:r>
              <a:rPr lang="en-US" b="1" dirty="0">
                <a:solidFill>
                  <a:srgbClr val="008080"/>
                </a:solidFill>
                <a:latin typeface="Courier New"/>
                <a:ea typeface="Calibri"/>
                <a:cs typeface="Times New Roman"/>
              </a:rPr>
              <a:t>&lt;</a:t>
            </a:r>
            <a:r>
              <a:rPr lang="en-US" b="1" dirty="0">
                <a:solidFill>
                  <a:srgbClr val="3F7F7F"/>
                </a:solidFill>
                <a:latin typeface="Courier New"/>
                <a:ea typeface="Calibri"/>
                <a:cs typeface="Times New Roman"/>
              </a:rPr>
              <a:t>sample</a:t>
            </a:r>
            <a:r>
              <a:rPr lang="en-US" b="1" dirty="0">
                <a:solidFill>
                  <a:srgbClr val="008080"/>
                </a:solidFill>
                <a:latin typeface="Courier New"/>
                <a:ea typeface="Calibri"/>
                <a:cs typeface="Times New Roman"/>
              </a:rPr>
              <a:t>&gt;</a:t>
            </a:r>
          </a:p>
          <a:p>
            <a:pPr marL="0" indent="0">
              <a:lnSpc>
                <a:spcPct val="115000"/>
              </a:lnSpc>
              <a:spcAft>
                <a:spcPts val="0"/>
              </a:spcAft>
              <a:buNone/>
            </a:pPr>
            <a:endParaRPr lang="en-US" b="1" dirty="0">
              <a:solidFill>
                <a:srgbClr val="3F5FBF"/>
              </a:solidFill>
              <a:latin typeface="Courier New"/>
              <a:ea typeface="Calibri"/>
              <a:cs typeface="Times New Roman"/>
            </a:endParaRPr>
          </a:p>
          <a:p>
            <a:pPr marL="0" indent="0">
              <a:lnSpc>
                <a:spcPct val="115000"/>
              </a:lnSpc>
              <a:spcAft>
                <a:spcPts val="0"/>
              </a:spcAft>
              <a:buNone/>
            </a:pPr>
            <a:r>
              <a:rPr lang="en-US" b="1" dirty="0">
                <a:solidFill>
                  <a:srgbClr val="3F5FBF"/>
                </a:solidFill>
                <a:latin typeface="Courier New"/>
                <a:ea typeface="Calibri"/>
                <a:cs typeface="Times New Roman"/>
              </a:rPr>
              <a:t>  &lt;!–– Complex node --&gt;</a:t>
            </a:r>
            <a:endParaRPr lang="ru-RU" b="1" dirty="0">
              <a:latin typeface="Calibri"/>
              <a:ea typeface="Calibri"/>
              <a:cs typeface="Times New Roman"/>
            </a:endParaRPr>
          </a:p>
          <a:p>
            <a:pPr marL="0" indent="0">
              <a:lnSpc>
                <a:spcPct val="115000"/>
              </a:lnSpc>
              <a:spcAft>
                <a:spcPts val="0"/>
              </a:spcAft>
              <a:buNone/>
            </a:pPr>
            <a:r>
              <a:rPr lang="en-US" b="1" dirty="0">
                <a:solidFill>
                  <a:srgbClr val="000000"/>
                </a:solidFill>
                <a:latin typeface="Courier New"/>
                <a:ea typeface="Calibri"/>
                <a:cs typeface="Times New Roman"/>
              </a:rPr>
              <a:t>  </a:t>
            </a:r>
            <a:r>
              <a:rPr lang="en-US" b="1" dirty="0">
                <a:solidFill>
                  <a:srgbClr val="008080"/>
                </a:solidFill>
                <a:latin typeface="Courier New"/>
                <a:ea typeface="Calibri"/>
                <a:cs typeface="Times New Roman"/>
              </a:rPr>
              <a:t>&lt;</a:t>
            </a:r>
            <a:r>
              <a:rPr lang="en-US" b="1" dirty="0" err="1">
                <a:solidFill>
                  <a:srgbClr val="3F7F7F"/>
                </a:solidFill>
                <a:latin typeface="Courier New"/>
                <a:ea typeface="Calibri"/>
                <a:cs typeface="Times New Roman"/>
              </a:rPr>
              <a:t>complexData</a:t>
            </a:r>
            <a:r>
              <a:rPr lang="en-US" b="1" dirty="0">
                <a:solidFill>
                  <a:srgbClr val="008080"/>
                </a:solidFill>
                <a:latin typeface="Courier New"/>
                <a:ea typeface="Calibri"/>
                <a:cs typeface="Times New Roman"/>
              </a:rPr>
              <a:t>&gt;</a:t>
            </a:r>
            <a:br>
              <a:rPr lang="en-US" b="1" dirty="0">
                <a:solidFill>
                  <a:srgbClr val="008080"/>
                </a:solidFill>
                <a:latin typeface="Courier New"/>
                <a:ea typeface="Calibri"/>
                <a:cs typeface="Times New Roman"/>
              </a:rPr>
            </a:br>
            <a:r>
              <a:rPr lang="en-US" b="1" dirty="0">
                <a:solidFill>
                  <a:srgbClr val="008080"/>
                </a:solidFill>
                <a:latin typeface="Courier New"/>
                <a:ea typeface="Calibri"/>
                <a:cs typeface="Times New Roman"/>
              </a:rPr>
              <a:t>    &lt;</a:t>
            </a:r>
            <a:r>
              <a:rPr lang="en-US" b="1" dirty="0">
                <a:solidFill>
                  <a:srgbClr val="3F7F7F"/>
                </a:solidFill>
                <a:latin typeface="Courier New"/>
                <a:ea typeface="Calibri"/>
                <a:cs typeface="Times New Roman"/>
              </a:rPr>
              <a:t>payload</a:t>
            </a:r>
            <a:r>
              <a:rPr lang="en-US" b="1" dirty="0">
                <a:solidFill>
                  <a:srgbClr val="008080"/>
                </a:solidFill>
                <a:latin typeface="Courier New"/>
                <a:ea typeface="Calibri"/>
                <a:cs typeface="Times New Roman"/>
              </a:rPr>
              <a:t>&gt;</a:t>
            </a:r>
            <a:endParaRPr lang="ru-RU" b="1" dirty="0">
              <a:latin typeface="Calibri"/>
              <a:ea typeface="Calibri"/>
              <a:cs typeface="Times New Roman"/>
            </a:endParaRPr>
          </a:p>
          <a:p>
            <a:pPr marL="0" indent="0">
              <a:lnSpc>
                <a:spcPct val="115000"/>
              </a:lnSpc>
              <a:spcAft>
                <a:spcPts val="0"/>
              </a:spcAft>
              <a:buNone/>
            </a:pPr>
            <a:r>
              <a:rPr lang="en-US" b="1" dirty="0">
                <a:solidFill>
                  <a:schemeClr val="bg1">
                    <a:lumMod val="50000"/>
                  </a:schemeClr>
                </a:solidFill>
                <a:latin typeface="Courier New"/>
                <a:ea typeface="Calibri"/>
                <a:cs typeface="Times New Roman"/>
              </a:rPr>
              <a:t>  Some complex content here</a:t>
            </a:r>
          </a:p>
          <a:p>
            <a:pPr marL="0" indent="0">
              <a:lnSpc>
                <a:spcPct val="115000"/>
              </a:lnSpc>
              <a:spcAft>
                <a:spcPts val="0"/>
              </a:spcAft>
              <a:buNone/>
            </a:pPr>
            <a:r>
              <a:rPr lang="en-US" b="1" dirty="0">
                <a:solidFill>
                  <a:schemeClr val="bg1">
                    <a:lumMod val="50000"/>
                  </a:schemeClr>
                </a:solidFill>
                <a:latin typeface="Courier New"/>
                <a:ea typeface="Calibri"/>
                <a:cs typeface="Times New Roman"/>
              </a:rPr>
              <a:t>    </a:t>
            </a:r>
            <a:r>
              <a:rPr lang="en-US" b="1" dirty="0">
                <a:solidFill>
                  <a:srgbClr val="008080"/>
                </a:solidFill>
                <a:latin typeface="Courier New"/>
                <a:ea typeface="Calibri"/>
                <a:cs typeface="Times New Roman"/>
              </a:rPr>
              <a:t>&lt;/</a:t>
            </a:r>
            <a:r>
              <a:rPr lang="en-US" b="1" dirty="0">
                <a:solidFill>
                  <a:srgbClr val="3F7F7F"/>
                </a:solidFill>
                <a:latin typeface="Courier New"/>
                <a:ea typeface="Calibri"/>
                <a:cs typeface="Times New Roman"/>
              </a:rPr>
              <a:t>payload</a:t>
            </a:r>
            <a:r>
              <a:rPr lang="en-US" b="1" dirty="0">
                <a:solidFill>
                  <a:srgbClr val="008080"/>
                </a:solidFill>
                <a:latin typeface="Courier New"/>
                <a:ea typeface="Calibri"/>
                <a:cs typeface="Times New Roman"/>
              </a:rPr>
              <a:t>&gt;</a:t>
            </a:r>
            <a:br>
              <a:rPr lang="en-US" b="1" dirty="0">
                <a:solidFill>
                  <a:srgbClr val="008080"/>
                </a:solidFill>
                <a:latin typeface="Courier New"/>
                <a:ea typeface="Calibri"/>
                <a:cs typeface="Times New Roman"/>
              </a:rPr>
            </a:br>
            <a:r>
              <a:rPr lang="en-US" b="1" dirty="0">
                <a:solidFill>
                  <a:srgbClr val="000000"/>
                </a:solidFill>
                <a:latin typeface="Courier New"/>
                <a:ea typeface="Calibri"/>
                <a:cs typeface="Times New Roman"/>
              </a:rPr>
              <a:t>  </a:t>
            </a:r>
            <a:r>
              <a:rPr lang="en-US" b="1" dirty="0">
                <a:solidFill>
                  <a:srgbClr val="008080"/>
                </a:solidFill>
                <a:latin typeface="Courier New"/>
                <a:ea typeface="Calibri"/>
                <a:cs typeface="Times New Roman"/>
              </a:rPr>
              <a:t>&lt;/</a:t>
            </a:r>
            <a:r>
              <a:rPr lang="en-US" b="1" dirty="0" err="1">
                <a:solidFill>
                  <a:srgbClr val="3F7F7F"/>
                </a:solidFill>
                <a:latin typeface="Courier New"/>
                <a:ea typeface="Calibri"/>
                <a:cs typeface="Times New Roman"/>
              </a:rPr>
              <a:t>complexData</a:t>
            </a:r>
            <a:r>
              <a:rPr lang="en-US" b="1" dirty="0">
                <a:solidFill>
                  <a:srgbClr val="008080"/>
                </a:solidFill>
                <a:latin typeface="Courier New"/>
                <a:ea typeface="Calibri"/>
                <a:cs typeface="Times New Roman"/>
              </a:rPr>
              <a:t>&gt;</a:t>
            </a:r>
            <a:endParaRPr lang="ru-RU" b="1" dirty="0">
              <a:latin typeface="Calibri"/>
              <a:ea typeface="Calibri"/>
              <a:cs typeface="Times New Roman"/>
            </a:endParaRPr>
          </a:p>
          <a:p>
            <a:pPr marL="0" indent="0">
              <a:lnSpc>
                <a:spcPct val="115000"/>
              </a:lnSpc>
              <a:spcAft>
                <a:spcPts val="0"/>
              </a:spcAft>
              <a:buNone/>
            </a:pPr>
            <a:endParaRPr lang="en-US" b="1" dirty="0">
              <a:solidFill>
                <a:srgbClr val="000000"/>
              </a:solidFill>
              <a:latin typeface="Courier New"/>
              <a:ea typeface="Calibri"/>
              <a:cs typeface="Times New Roman"/>
            </a:endParaRPr>
          </a:p>
          <a:p>
            <a:pPr marL="0" indent="0">
              <a:lnSpc>
                <a:spcPct val="115000"/>
              </a:lnSpc>
              <a:spcAft>
                <a:spcPts val="0"/>
              </a:spcAft>
              <a:buNone/>
            </a:pPr>
            <a:r>
              <a:rPr lang="en-US" b="1" dirty="0">
                <a:solidFill>
                  <a:srgbClr val="000000"/>
                </a:solidFill>
                <a:latin typeface="Courier New"/>
                <a:ea typeface="Calibri"/>
                <a:cs typeface="Times New Roman"/>
              </a:rPr>
              <a:t>  </a:t>
            </a:r>
            <a:r>
              <a:rPr lang="en-US" b="1" dirty="0">
                <a:solidFill>
                  <a:srgbClr val="3F5FBF"/>
                </a:solidFill>
                <a:latin typeface="Courier New"/>
                <a:ea typeface="Calibri"/>
                <a:cs typeface="Times New Roman"/>
              </a:rPr>
              <a:t>&lt;!–– Simple string node ––&gt;</a:t>
            </a:r>
            <a:endParaRPr lang="ru-RU" b="1" dirty="0">
              <a:latin typeface="Calibri"/>
              <a:ea typeface="Calibri"/>
              <a:cs typeface="Times New Roman"/>
            </a:endParaRPr>
          </a:p>
          <a:p>
            <a:pPr marL="0" indent="0">
              <a:lnSpc>
                <a:spcPct val="115000"/>
              </a:lnSpc>
              <a:spcAft>
                <a:spcPts val="0"/>
              </a:spcAft>
              <a:buNone/>
            </a:pPr>
            <a:r>
              <a:rPr lang="en-US" b="1" dirty="0">
                <a:solidFill>
                  <a:srgbClr val="000000"/>
                </a:solidFill>
                <a:latin typeface="Courier New"/>
                <a:ea typeface="Calibri"/>
                <a:cs typeface="Times New Roman"/>
              </a:rPr>
              <a:t>  </a:t>
            </a:r>
            <a:r>
              <a:rPr lang="en-US" b="1" dirty="0">
                <a:solidFill>
                  <a:srgbClr val="008080"/>
                </a:solidFill>
                <a:latin typeface="Courier New"/>
                <a:ea typeface="Calibri"/>
                <a:cs typeface="Times New Roman"/>
              </a:rPr>
              <a:t>&lt;</a:t>
            </a:r>
            <a:r>
              <a:rPr lang="en-US" b="1" dirty="0">
                <a:solidFill>
                  <a:srgbClr val="3F7F7F"/>
                </a:solidFill>
                <a:latin typeface="Courier New"/>
                <a:ea typeface="Calibri"/>
                <a:cs typeface="Times New Roman"/>
              </a:rPr>
              <a:t>string</a:t>
            </a:r>
            <a:r>
              <a:rPr lang="en-US" b="1" dirty="0">
                <a:solidFill>
                  <a:srgbClr val="008080"/>
                </a:solidFill>
                <a:latin typeface="Courier New"/>
                <a:ea typeface="Calibri"/>
                <a:cs typeface="Times New Roman"/>
              </a:rPr>
              <a:t>&gt;</a:t>
            </a:r>
            <a:r>
              <a:rPr lang="en-US" b="1" dirty="0">
                <a:solidFill>
                  <a:srgbClr val="000000"/>
                </a:solidFill>
                <a:latin typeface="Courier New"/>
                <a:ea typeface="Calibri"/>
                <a:cs typeface="Times New Roman"/>
              </a:rPr>
              <a:t>Text</a:t>
            </a:r>
            <a:r>
              <a:rPr lang="en-US" b="1" dirty="0">
                <a:solidFill>
                  <a:srgbClr val="008080"/>
                </a:solidFill>
                <a:latin typeface="Courier New"/>
                <a:ea typeface="Calibri"/>
                <a:cs typeface="Times New Roman"/>
              </a:rPr>
              <a:t>&lt;/</a:t>
            </a:r>
            <a:r>
              <a:rPr lang="en-US" b="1" dirty="0">
                <a:solidFill>
                  <a:srgbClr val="3F7F7F"/>
                </a:solidFill>
                <a:latin typeface="Courier New"/>
                <a:ea typeface="Calibri"/>
                <a:cs typeface="Times New Roman"/>
              </a:rPr>
              <a:t>string</a:t>
            </a:r>
            <a:r>
              <a:rPr lang="en-US" b="1" dirty="0">
                <a:solidFill>
                  <a:srgbClr val="008080"/>
                </a:solidFill>
                <a:latin typeface="Courier New"/>
                <a:ea typeface="Calibri"/>
                <a:cs typeface="Times New Roman"/>
              </a:rPr>
              <a:t>&gt;</a:t>
            </a:r>
            <a:endParaRPr lang="ru-RU" b="1" dirty="0">
              <a:latin typeface="Calibri"/>
              <a:ea typeface="Calibri"/>
              <a:cs typeface="Times New Roman"/>
            </a:endParaRPr>
          </a:p>
          <a:p>
            <a:pPr marL="0" indent="0">
              <a:lnSpc>
                <a:spcPct val="115000"/>
              </a:lnSpc>
              <a:spcAft>
                <a:spcPts val="0"/>
              </a:spcAft>
              <a:buNone/>
            </a:pPr>
            <a:endParaRPr lang="en-US" b="1" dirty="0">
              <a:solidFill>
                <a:srgbClr val="3F5FBF"/>
              </a:solidFill>
              <a:latin typeface="Courier New"/>
              <a:ea typeface="Calibri"/>
              <a:cs typeface="Times New Roman"/>
            </a:endParaRPr>
          </a:p>
          <a:p>
            <a:pPr marL="0" indent="0">
              <a:lnSpc>
                <a:spcPct val="115000"/>
              </a:lnSpc>
              <a:spcAft>
                <a:spcPts val="0"/>
              </a:spcAft>
              <a:buNone/>
            </a:pPr>
            <a:r>
              <a:rPr lang="en-US" b="1" dirty="0">
                <a:solidFill>
                  <a:srgbClr val="3F5FBF"/>
                </a:solidFill>
                <a:latin typeface="Courier New"/>
                <a:ea typeface="Calibri"/>
                <a:cs typeface="Times New Roman"/>
              </a:rPr>
              <a:t>  &lt;!-- Simple number node --&gt;</a:t>
            </a:r>
            <a:endParaRPr lang="en-US" b="1" dirty="0">
              <a:latin typeface="Calibri"/>
              <a:ea typeface="Calibri"/>
              <a:cs typeface="Times New Roman"/>
            </a:endParaRPr>
          </a:p>
          <a:p>
            <a:pPr marL="0" indent="0">
              <a:lnSpc>
                <a:spcPct val="115000"/>
              </a:lnSpc>
              <a:spcAft>
                <a:spcPts val="0"/>
              </a:spcAft>
              <a:buNone/>
            </a:pPr>
            <a:r>
              <a:rPr lang="en-US" b="1" dirty="0">
                <a:solidFill>
                  <a:srgbClr val="008080"/>
                </a:solidFill>
                <a:latin typeface="Courier New"/>
                <a:ea typeface="Calibri"/>
                <a:cs typeface="Times New Roman"/>
              </a:rPr>
              <a:t>  &lt;</a:t>
            </a:r>
            <a:r>
              <a:rPr lang="en-US" b="1" dirty="0" err="1">
                <a:solidFill>
                  <a:srgbClr val="3F7F7F"/>
                </a:solidFill>
                <a:latin typeface="Courier New"/>
                <a:ea typeface="Calibri"/>
                <a:cs typeface="Times New Roman"/>
              </a:rPr>
              <a:t>basicType</a:t>
            </a:r>
            <a:r>
              <a:rPr lang="en-US" b="1" dirty="0">
                <a:solidFill>
                  <a:srgbClr val="008080"/>
                </a:solidFill>
                <a:latin typeface="Courier New"/>
                <a:ea typeface="Calibri"/>
                <a:cs typeface="Times New Roman"/>
              </a:rPr>
              <a:t>&gt;</a:t>
            </a:r>
            <a:r>
              <a:rPr lang="en-US" b="1" dirty="0">
                <a:solidFill>
                  <a:srgbClr val="000000"/>
                </a:solidFill>
                <a:latin typeface="Courier New"/>
                <a:ea typeface="Calibri"/>
                <a:cs typeface="Times New Roman"/>
              </a:rPr>
              <a:t>42</a:t>
            </a:r>
            <a:r>
              <a:rPr lang="en-US" b="1" dirty="0">
                <a:solidFill>
                  <a:srgbClr val="008080"/>
                </a:solidFill>
                <a:latin typeface="Courier New"/>
                <a:ea typeface="Calibri"/>
                <a:cs typeface="Times New Roman"/>
              </a:rPr>
              <a:t>&lt;/</a:t>
            </a:r>
            <a:r>
              <a:rPr lang="en-US" b="1" dirty="0" err="1">
                <a:solidFill>
                  <a:srgbClr val="3F7F7F"/>
                </a:solidFill>
                <a:latin typeface="Courier New"/>
                <a:ea typeface="Calibri"/>
                <a:cs typeface="Times New Roman"/>
              </a:rPr>
              <a:t>basicType</a:t>
            </a:r>
            <a:r>
              <a:rPr lang="en-US" b="1" dirty="0">
                <a:solidFill>
                  <a:srgbClr val="008080"/>
                </a:solidFill>
                <a:latin typeface="Courier New"/>
                <a:ea typeface="Calibri"/>
                <a:cs typeface="Times New Roman"/>
              </a:rPr>
              <a:t>&gt;</a:t>
            </a:r>
            <a:endParaRPr lang="ru-RU" b="1" dirty="0">
              <a:latin typeface="Calibri"/>
              <a:ea typeface="Calibri"/>
              <a:cs typeface="Times New Roman"/>
            </a:endParaRPr>
          </a:p>
          <a:p>
            <a:pPr marL="0" indent="0">
              <a:lnSpc>
                <a:spcPct val="115000"/>
              </a:lnSpc>
              <a:spcAft>
                <a:spcPts val="0"/>
              </a:spcAft>
              <a:buNone/>
            </a:pPr>
            <a:endParaRPr lang="en-US" b="1" dirty="0">
              <a:solidFill>
                <a:srgbClr val="008080"/>
              </a:solidFill>
              <a:latin typeface="Courier New"/>
              <a:ea typeface="Calibri"/>
              <a:cs typeface="Times New Roman"/>
            </a:endParaRPr>
          </a:p>
          <a:p>
            <a:pPr marL="0" indent="0">
              <a:lnSpc>
                <a:spcPct val="115000"/>
              </a:lnSpc>
              <a:spcAft>
                <a:spcPts val="0"/>
              </a:spcAft>
              <a:buNone/>
            </a:pPr>
            <a:r>
              <a:rPr lang="en-US" b="1" dirty="0">
                <a:solidFill>
                  <a:srgbClr val="008080"/>
                </a:solidFill>
                <a:latin typeface="Courier New"/>
                <a:ea typeface="Calibri"/>
                <a:cs typeface="Times New Roman"/>
              </a:rPr>
              <a:t>&lt;/</a:t>
            </a:r>
            <a:r>
              <a:rPr lang="en-US" b="1" dirty="0">
                <a:solidFill>
                  <a:srgbClr val="3F7F7F"/>
                </a:solidFill>
                <a:latin typeface="Courier New"/>
                <a:ea typeface="Calibri"/>
                <a:cs typeface="Times New Roman"/>
              </a:rPr>
              <a:t>sample</a:t>
            </a:r>
            <a:r>
              <a:rPr lang="en-US" b="1" dirty="0">
                <a:solidFill>
                  <a:srgbClr val="008080"/>
                </a:solidFill>
                <a:latin typeface="Courier New"/>
                <a:ea typeface="Calibri"/>
                <a:cs typeface="Times New Roman"/>
              </a:rPr>
              <a:t>&gt;</a:t>
            </a:r>
            <a:endParaRPr lang="ru-RU" b="1" dirty="0">
              <a:latin typeface="Calibri"/>
              <a:ea typeface="Calibri"/>
              <a:cs typeface="Times New Roman"/>
            </a:endParaRPr>
          </a:p>
        </p:txBody>
      </p:sp>
      <p:sp>
        <p:nvSpPr>
          <p:cNvPr id="6" name="Объект 6"/>
          <p:cNvSpPr>
            <a:spLocks noGrp="1"/>
          </p:cNvSpPr>
          <p:nvPr>
            <p:ph sz="quarter" idx="4294967295"/>
          </p:nvPr>
        </p:nvSpPr>
        <p:spPr>
          <a:xfrm>
            <a:off x="4829469" y="1185334"/>
            <a:ext cx="3764198" cy="4746096"/>
          </a:xfrm>
          <a:prstGeom prst="rect">
            <a:avLst/>
          </a:prstGeom>
        </p:spPr>
        <p:txBody>
          <a:bodyPr>
            <a:normAutofit fontScale="62500" lnSpcReduction="20000"/>
          </a:bodyPr>
          <a:lstStyle/>
          <a:p>
            <a:pPr marL="0" indent="0">
              <a:lnSpc>
                <a:spcPct val="115000"/>
              </a:lnSpc>
              <a:spcAft>
                <a:spcPts val="0"/>
              </a:spcAft>
              <a:buNone/>
            </a:pPr>
            <a:r>
              <a:rPr lang="en-US" b="1" dirty="0">
                <a:solidFill>
                  <a:srgbClr val="7F0055"/>
                </a:solidFill>
                <a:latin typeface="Courier New"/>
                <a:ea typeface="Calibri"/>
                <a:cs typeface="Times New Roman"/>
              </a:rPr>
              <a:t>public</a:t>
            </a:r>
            <a:r>
              <a:rPr lang="en-US" b="1" dirty="0">
                <a:solidFill>
                  <a:srgbClr val="000000"/>
                </a:solidFill>
                <a:latin typeface="Courier New"/>
                <a:ea typeface="Calibri"/>
                <a:cs typeface="Times New Roman"/>
              </a:rPr>
              <a:t> </a:t>
            </a:r>
            <a:r>
              <a:rPr lang="en-US" b="1" dirty="0">
                <a:solidFill>
                  <a:srgbClr val="7F0055"/>
                </a:solidFill>
                <a:latin typeface="Courier New"/>
                <a:ea typeface="Calibri"/>
                <a:cs typeface="Times New Roman"/>
              </a:rPr>
              <a:t>class</a:t>
            </a:r>
            <a:r>
              <a:rPr lang="en-US" b="1" dirty="0">
                <a:solidFill>
                  <a:srgbClr val="000000"/>
                </a:solidFill>
                <a:latin typeface="Courier New"/>
                <a:ea typeface="Calibri"/>
                <a:cs typeface="Times New Roman"/>
              </a:rPr>
              <a:t> </a:t>
            </a:r>
            <a:r>
              <a:rPr lang="en-US" b="1" dirty="0" err="1">
                <a:solidFill>
                  <a:srgbClr val="000000"/>
                </a:solidFill>
                <a:latin typeface="Courier New"/>
                <a:ea typeface="Calibri"/>
                <a:cs typeface="Times New Roman"/>
              </a:rPr>
              <a:t>SampleType</a:t>
            </a:r>
            <a:r>
              <a:rPr lang="en-US" b="1" dirty="0">
                <a:solidFill>
                  <a:srgbClr val="000000"/>
                </a:solidFill>
                <a:latin typeface="Courier New"/>
                <a:ea typeface="Calibri"/>
                <a:cs typeface="Times New Roman"/>
              </a:rPr>
              <a:t> {</a:t>
            </a:r>
            <a:endParaRPr lang="ru-RU" b="1" dirty="0">
              <a:latin typeface="Calibri"/>
              <a:ea typeface="Calibri"/>
              <a:cs typeface="Times New Roman"/>
            </a:endParaRPr>
          </a:p>
          <a:p>
            <a:pPr marL="0" indent="0">
              <a:lnSpc>
                <a:spcPct val="115000"/>
              </a:lnSpc>
              <a:spcAft>
                <a:spcPts val="0"/>
              </a:spcAft>
              <a:buNone/>
            </a:pPr>
            <a:r>
              <a:rPr lang="ru-RU" b="1" dirty="0">
                <a:solidFill>
                  <a:srgbClr val="000000"/>
                </a:solidFill>
                <a:latin typeface="Courier New"/>
                <a:ea typeface="Calibri"/>
                <a:cs typeface="Times New Roman"/>
              </a:rPr>
              <a:t>  </a:t>
            </a:r>
            <a:r>
              <a:rPr lang="en-US" b="1" dirty="0" err="1">
                <a:solidFill>
                  <a:srgbClr val="000000"/>
                </a:solidFill>
                <a:latin typeface="Courier New"/>
                <a:ea typeface="Calibri"/>
                <a:cs typeface="Times New Roman"/>
              </a:rPr>
              <a:t>ComplexType</a:t>
            </a:r>
            <a:r>
              <a:rPr lang="en-US" b="1" dirty="0">
                <a:solidFill>
                  <a:srgbClr val="000000"/>
                </a:solidFill>
                <a:latin typeface="Courier New"/>
                <a:ea typeface="Calibri"/>
                <a:cs typeface="Times New Roman"/>
              </a:rPr>
              <a:t> </a:t>
            </a:r>
            <a:r>
              <a:rPr lang="en-US" b="1" dirty="0" err="1">
                <a:solidFill>
                  <a:srgbClr val="0000C0"/>
                </a:solidFill>
                <a:latin typeface="Courier New"/>
                <a:ea typeface="Calibri"/>
                <a:cs typeface="Times New Roman"/>
              </a:rPr>
              <a:t>complexData</a:t>
            </a:r>
            <a:r>
              <a:rPr lang="en-US" b="1" dirty="0">
                <a:solidFill>
                  <a:srgbClr val="000000"/>
                </a:solidFill>
                <a:latin typeface="Courier New"/>
                <a:ea typeface="Calibri"/>
                <a:cs typeface="Times New Roman"/>
              </a:rPr>
              <a:t>;</a:t>
            </a:r>
            <a:br>
              <a:rPr lang="en-US" b="1" dirty="0">
                <a:solidFill>
                  <a:srgbClr val="000000"/>
                </a:solidFill>
                <a:latin typeface="Courier New"/>
                <a:ea typeface="Calibri"/>
                <a:cs typeface="Times New Roman"/>
              </a:rPr>
            </a:br>
            <a:r>
              <a:rPr lang="ru-RU" b="1" dirty="0">
                <a:solidFill>
                  <a:srgbClr val="000000"/>
                </a:solidFill>
                <a:latin typeface="Courier New"/>
                <a:ea typeface="Calibri"/>
                <a:cs typeface="Times New Roman"/>
              </a:rPr>
              <a:t>  </a:t>
            </a:r>
            <a:r>
              <a:rPr lang="en-US" b="1" dirty="0">
                <a:solidFill>
                  <a:srgbClr val="000000"/>
                </a:solidFill>
                <a:latin typeface="Courier New"/>
                <a:ea typeface="Calibri"/>
                <a:cs typeface="Times New Roman"/>
              </a:rPr>
              <a:t>String </a:t>
            </a:r>
            <a:r>
              <a:rPr lang="en-US" b="1" dirty="0" err="1">
                <a:solidFill>
                  <a:srgbClr val="0000C0"/>
                </a:solidFill>
                <a:latin typeface="Courier New"/>
                <a:ea typeface="Calibri"/>
                <a:cs typeface="Times New Roman"/>
              </a:rPr>
              <a:t>string</a:t>
            </a:r>
            <a:r>
              <a:rPr lang="en-US" b="1" dirty="0">
                <a:solidFill>
                  <a:srgbClr val="000000"/>
                </a:solidFill>
                <a:latin typeface="Courier New"/>
                <a:ea typeface="Calibri"/>
                <a:cs typeface="Times New Roman"/>
              </a:rPr>
              <a:t>;</a:t>
            </a:r>
            <a:br>
              <a:rPr lang="en-US" b="1" dirty="0">
                <a:solidFill>
                  <a:srgbClr val="000000"/>
                </a:solidFill>
                <a:latin typeface="Courier New"/>
                <a:ea typeface="Calibri"/>
                <a:cs typeface="Times New Roman"/>
              </a:rPr>
            </a:br>
            <a:r>
              <a:rPr lang="ru-RU" b="1" dirty="0">
                <a:solidFill>
                  <a:srgbClr val="7F0055"/>
                </a:solidFill>
                <a:latin typeface="Courier New"/>
                <a:ea typeface="Calibri"/>
                <a:cs typeface="Times New Roman"/>
              </a:rPr>
              <a:t>  </a:t>
            </a:r>
            <a:r>
              <a:rPr lang="en-US" b="1" dirty="0">
                <a:solidFill>
                  <a:srgbClr val="7F0055"/>
                </a:solidFill>
                <a:latin typeface="Courier New"/>
                <a:ea typeface="Calibri"/>
                <a:cs typeface="Times New Roman"/>
              </a:rPr>
              <a:t>short</a:t>
            </a:r>
            <a:r>
              <a:rPr lang="en-US" b="1" dirty="0">
                <a:solidFill>
                  <a:srgbClr val="000000"/>
                </a:solidFill>
                <a:latin typeface="Courier New"/>
                <a:ea typeface="Calibri"/>
                <a:cs typeface="Times New Roman"/>
              </a:rPr>
              <a:t> </a:t>
            </a:r>
            <a:r>
              <a:rPr lang="en-US" b="1" dirty="0" err="1">
                <a:solidFill>
                  <a:srgbClr val="0000C0"/>
                </a:solidFill>
                <a:latin typeface="Courier New"/>
                <a:ea typeface="Calibri"/>
                <a:cs typeface="Times New Roman"/>
              </a:rPr>
              <a:t>basicType</a:t>
            </a:r>
            <a:r>
              <a:rPr lang="en-US" b="1" dirty="0">
                <a:solidFill>
                  <a:srgbClr val="000000"/>
                </a:solidFill>
                <a:latin typeface="Courier New"/>
                <a:ea typeface="Calibri"/>
                <a:cs typeface="Times New Roman"/>
              </a:rPr>
              <a:t>;</a:t>
            </a:r>
          </a:p>
          <a:p>
            <a:pPr marL="0" indent="0">
              <a:lnSpc>
                <a:spcPct val="115000"/>
              </a:lnSpc>
              <a:spcAft>
                <a:spcPts val="0"/>
              </a:spcAft>
              <a:buNone/>
            </a:pPr>
            <a:endParaRPr lang="en-US" b="1" dirty="0">
              <a:solidFill>
                <a:srgbClr val="000000"/>
              </a:solidFill>
              <a:latin typeface="Courier New"/>
              <a:ea typeface="Calibri"/>
              <a:cs typeface="Times New Roman"/>
            </a:endParaRPr>
          </a:p>
          <a:p>
            <a:pPr marL="0" indent="0">
              <a:lnSpc>
                <a:spcPct val="115000"/>
              </a:lnSpc>
              <a:spcAft>
                <a:spcPts val="0"/>
              </a:spcAft>
              <a:buNone/>
            </a:pPr>
            <a:r>
              <a:rPr lang="ru-RU" b="1" dirty="0">
                <a:solidFill>
                  <a:srgbClr val="7F0055"/>
                </a:solidFill>
                <a:latin typeface="Courier New"/>
                <a:ea typeface="Calibri"/>
                <a:cs typeface="Times New Roman"/>
              </a:rPr>
              <a:t>  </a:t>
            </a:r>
            <a:r>
              <a:rPr lang="en-US" b="1" dirty="0">
                <a:solidFill>
                  <a:srgbClr val="7F0055"/>
                </a:solidFill>
                <a:latin typeface="Courier New"/>
                <a:ea typeface="Calibri"/>
                <a:cs typeface="Times New Roman"/>
              </a:rPr>
              <a:t>public</a:t>
            </a:r>
            <a:r>
              <a:rPr lang="en-US" b="1" dirty="0">
                <a:solidFill>
                  <a:srgbClr val="000000"/>
                </a:solidFill>
                <a:latin typeface="Courier New"/>
                <a:ea typeface="Calibri"/>
                <a:cs typeface="Times New Roman"/>
              </a:rPr>
              <a:t> </a:t>
            </a:r>
            <a:r>
              <a:rPr lang="en-US" b="1" dirty="0" err="1">
                <a:solidFill>
                  <a:srgbClr val="000000"/>
                </a:solidFill>
                <a:latin typeface="Courier New"/>
                <a:ea typeface="Calibri"/>
                <a:cs typeface="Times New Roman"/>
              </a:rPr>
              <a:t>ComplexType</a:t>
            </a:r>
            <a:r>
              <a:rPr lang="ru-RU" b="1" dirty="0">
                <a:solidFill>
                  <a:srgbClr val="000000"/>
                </a:solidFill>
                <a:latin typeface="Courier New"/>
                <a:ea typeface="Calibri"/>
                <a:cs typeface="Times New Roman"/>
              </a:rPr>
              <a:t> </a:t>
            </a:r>
            <a:r>
              <a:rPr lang="en-US" b="1" dirty="0" err="1">
                <a:solidFill>
                  <a:srgbClr val="000000"/>
                </a:solidFill>
                <a:latin typeface="Courier New"/>
                <a:ea typeface="Calibri"/>
                <a:cs typeface="Times New Roman"/>
              </a:rPr>
              <a:t>getComplexData</a:t>
            </a:r>
            <a:r>
              <a:rPr lang="en-US" b="1" dirty="0">
                <a:solidFill>
                  <a:srgbClr val="000000"/>
                </a:solidFill>
                <a:latin typeface="Courier New"/>
                <a:ea typeface="Calibri"/>
                <a:cs typeface="Times New Roman"/>
              </a:rPr>
              <a:t>() {</a:t>
            </a:r>
            <a:r>
              <a:rPr lang="en-US" b="1" dirty="0">
                <a:solidFill>
                  <a:srgbClr val="7F0055"/>
                </a:solidFill>
                <a:latin typeface="Courier New"/>
                <a:ea typeface="Calibri"/>
                <a:cs typeface="Times New Roman"/>
              </a:rPr>
              <a:t>return</a:t>
            </a:r>
            <a:r>
              <a:rPr lang="en-US" b="1" dirty="0">
                <a:solidFill>
                  <a:srgbClr val="000000"/>
                </a:solidFill>
                <a:latin typeface="Courier New"/>
                <a:ea typeface="Calibri"/>
                <a:cs typeface="Times New Roman"/>
              </a:rPr>
              <a:t> </a:t>
            </a:r>
            <a:r>
              <a:rPr lang="en-US" b="1" dirty="0" err="1">
                <a:solidFill>
                  <a:srgbClr val="0000C0"/>
                </a:solidFill>
                <a:latin typeface="Courier New"/>
                <a:ea typeface="Calibri"/>
                <a:cs typeface="Times New Roman"/>
              </a:rPr>
              <a:t>complexData</a:t>
            </a:r>
            <a:r>
              <a:rPr lang="en-US" b="1" dirty="0">
                <a:solidFill>
                  <a:srgbClr val="000000"/>
                </a:solidFill>
                <a:latin typeface="Courier New"/>
                <a:ea typeface="Calibri"/>
                <a:cs typeface="Times New Roman"/>
              </a:rPr>
              <a:t>;}</a:t>
            </a:r>
            <a:endParaRPr lang="ru-RU" b="1" dirty="0">
              <a:latin typeface="Calibri"/>
              <a:ea typeface="Calibri"/>
              <a:cs typeface="Times New Roman"/>
            </a:endParaRPr>
          </a:p>
          <a:p>
            <a:pPr marL="0" indent="0">
              <a:lnSpc>
                <a:spcPct val="115000"/>
              </a:lnSpc>
              <a:spcAft>
                <a:spcPts val="0"/>
              </a:spcAft>
              <a:buNone/>
            </a:pPr>
            <a:r>
              <a:rPr lang="en-US" b="1" dirty="0">
                <a:latin typeface="Courier New"/>
                <a:ea typeface="Calibri"/>
                <a:cs typeface="Times New Roman"/>
              </a:rPr>
              <a:t> </a:t>
            </a:r>
            <a:endParaRPr lang="ru-RU" b="1" dirty="0">
              <a:latin typeface="Calibri"/>
              <a:ea typeface="Calibri"/>
              <a:cs typeface="Times New Roman"/>
            </a:endParaRPr>
          </a:p>
          <a:p>
            <a:pPr marL="0" indent="0">
              <a:lnSpc>
                <a:spcPct val="115000"/>
              </a:lnSpc>
              <a:spcAft>
                <a:spcPts val="0"/>
              </a:spcAft>
              <a:buNone/>
            </a:pPr>
            <a:r>
              <a:rPr lang="ru-RU" b="1" dirty="0">
                <a:solidFill>
                  <a:srgbClr val="7F0055"/>
                </a:solidFill>
                <a:latin typeface="Courier New"/>
                <a:ea typeface="Calibri"/>
                <a:cs typeface="Times New Roman"/>
              </a:rPr>
              <a:t>  </a:t>
            </a:r>
            <a:r>
              <a:rPr lang="en-US" b="1" dirty="0">
                <a:solidFill>
                  <a:srgbClr val="7F0055"/>
                </a:solidFill>
                <a:latin typeface="Courier New"/>
                <a:ea typeface="Calibri"/>
                <a:cs typeface="Times New Roman"/>
              </a:rPr>
              <a:t>public</a:t>
            </a:r>
            <a:r>
              <a:rPr lang="en-US" b="1" dirty="0">
                <a:solidFill>
                  <a:srgbClr val="000000"/>
                </a:solidFill>
                <a:latin typeface="Courier New"/>
                <a:ea typeface="Calibri"/>
                <a:cs typeface="Times New Roman"/>
              </a:rPr>
              <a:t> </a:t>
            </a:r>
            <a:r>
              <a:rPr lang="en-US" b="1" dirty="0">
                <a:solidFill>
                  <a:srgbClr val="7F0055"/>
                </a:solidFill>
                <a:latin typeface="Courier New"/>
                <a:ea typeface="Calibri"/>
                <a:cs typeface="Times New Roman"/>
              </a:rPr>
              <a:t>void</a:t>
            </a:r>
            <a:r>
              <a:rPr lang="en-US" b="1" dirty="0">
                <a:solidFill>
                  <a:srgbClr val="000000"/>
                </a:solidFill>
                <a:latin typeface="Courier New"/>
                <a:ea typeface="Calibri"/>
                <a:cs typeface="Times New Roman"/>
              </a:rPr>
              <a:t> </a:t>
            </a:r>
            <a:r>
              <a:rPr lang="en-US" b="1" dirty="0" err="1">
                <a:solidFill>
                  <a:srgbClr val="000000"/>
                </a:solidFill>
                <a:latin typeface="Courier New"/>
                <a:ea typeface="Calibri"/>
                <a:cs typeface="Times New Roman"/>
              </a:rPr>
              <a:t>setComplexData</a:t>
            </a:r>
            <a:r>
              <a:rPr lang="en-US" b="1" dirty="0">
                <a:solidFill>
                  <a:srgbClr val="000000"/>
                </a:solidFill>
                <a:latin typeface="Courier New"/>
                <a:ea typeface="Calibri"/>
                <a:cs typeface="Times New Roman"/>
              </a:rPr>
              <a:t>( </a:t>
            </a:r>
            <a:r>
              <a:rPr lang="en-US" b="1" dirty="0" err="1">
                <a:solidFill>
                  <a:srgbClr val="000000"/>
                </a:solidFill>
                <a:latin typeface="Courier New"/>
                <a:ea typeface="Calibri"/>
                <a:cs typeface="Times New Roman"/>
              </a:rPr>
              <a:t>ComplexType</a:t>
            </a:r>
            <a:r>
              <a:rPr lang="en-US" b="1" dirty="0">
                <a:solidFill>
                  <a:srgbClr val="000000"/>
                </a:solidFill>
                <a:latin typeface="Courier New"/>
                <a:ea typeface="Calibri"/>
                <a:cs typeface="Times New Roman"/>
              </a:rPr>
              <a:t> value ) {</a:t>
            </a:r>
            <a:r>
              <a:rPr lang="en-US" b="1" dirty="0" err="1">
                <a:solidFill>
                  <a:srgbClr val="0000C0"/>
                </a:solidFill>
                <a:latin typeface="Courier New"/>
                <a:ea typeface="Calibri"/>
                <a:cs typeface="Times New Roman"/>
              </a:rPr>
              <a:t>complexData</a:t>
            </a:r>
            <a:r>
              <a:rPr lang="en-US" b="1" dirty="0">
                <a:solidFill>
                  <a:srgbClr val="000000"/>
                </a:solidFill>
                <a:latin typeface="Courier New"/>
                <a:ea typeface="Calibri"/>
                <a:cs typeface="Times New Roman"/>
              </a:rPr>
              <a:t> = value;}</a:t>
            </a:r>
            <a:endParaRPr lang="ru-RU" b="1" dirty="0">
              <a:latin typeface="Calibri"/>
              <a:ea typeface="Calibri"/>
              <a:cs typeface="Times New Roman"/>
            </a:endParaRPr>
          </a:p>
          <a:p>
            <a:pPr marL="0" indent="0">
              <a:lnSpc>
                <a:spcPct val="115000"/>
              </a:lnSpc>
              <a:spcAft>
                <a:spcPts val="0"/>
              </a:spcAft>
              <a:buNone/>
            </a:pPr>
            <a:endParaRPr lang="ru-RU" b="1" dirty="0">
              <a:latin typeface="Calibri"/>
              <a:ea typeface="Calibri"/>
              <a:cs typeface="Times New Roman"/>
            </a:endParaRPr>
          </a:p>
          <a:p>
            <a:pPr marL="0" indent="0">
              <a:lnSpc>
                <a:spcPct val="115000"/>
              </a:lnSpc>
              <a:spcAft>
                <a:spcPts val="0"/>
              </a:spcAft>
              <a:buNone/>
            </a:pPr>
            <a:r>
              <a:rPr lang="ru-RU" b="1" dirty="0">
                <a:solidFill>
                  <a:srgbClr val="7F0055"/>
                </a:solidFill>
                <a:latin typeface="Courier New"/>
                <a:ea typeface="Calibri"/>
                <a:cs typeface="Times New Roman"/>
              </a:rPr>
              <a:t>  </a:t>
            </a:r>
            <a:r>
              <a:rPr lang="en-US" b="1" dirty="0">
                <a:solidFill>
                  <a:srgbClr val="7F0055"/>
                </a:solidFill>
                <a:latin typeface="Courier New"/>
                <a:ea typeface="Calibri"/>
                <a:cs typeface="Times New Roman"/>
              </a:rPr>
              <a:t>public</a:t>
            </a:r>
            <a:r>
              <a:rPr lang="en-US" b="1" dirty="0">
                <a:solidFill>
                  <a:srgbClr val="000000"/>
                </a:solidFill>
                <a:latin typeface="Courier New"/>
                <a:ea typeface="Calibri"/>
                <a:cs typeface="Times New Roman"/>
              </a:rPr>
              <a:t> String </a:t>
            </a:r>
            <a:r>
              <a:rPr lang="en-US" b="1" dirty="0" err="1">
                <a:solidFill>
                  <a:srgbClr val="000000"/>
                </a:solidFill>
                <a:latin typeface="Courier New"/>
                <a:ea typeface="Calibri"/>
                <a:cs typeface="Times New Roman"/>
              </a:rPr>
              <a:t>getString</a:t>
            </a:r>
            <a:r>
              <a:rPr lang="en-US" b="1" dirty="0">
                <a:solidFill>
                  <a:srgbClr val="000000"/>
                </a:solidFill>
                <a:latin typeface="Courier New"/>
                <a:ea typeface="Calibri"/>
                <a:cs typeface="Times New Roman"/>
              </a:rPr>
              <a:t>() {</a:t>
            </a:r>
            <a:r>
              <a:rPr lang="en-US" b="1" dirty="0">
                <a:solidFill>
                  <a:srgbClr val="7F0055"/>
                </a:solidFill>
                <a:latin typeface="Courier New"/>
                <a:ea typeface="Calibri"/>
                <a:cs typeface="Times New Roman"/>
              </a:rPr>
              <a:t>return</a:t>
            </a:r>
            <a:r>
              <a:rPr lang="en-US" b="1" dirty="0">
                <a:solidFill>
                  <a:srgbClr val="000000"/>
                </a:solidFill>
                <a:latin typeface="Courier New"/>
                <a:ea typeface="Calibri"/>
                <a:cs typeface="Times New Roman"/>
              </a:rPr>
              <a:t> </a:t>
            </a:r>
            <a:r>
              <a:rPr lang="en-US" b="1" dirty="0">
                <a:solidFill>
                  <a:srgbClr val="0000C0"/>
                </a:solidFill>
                <a:latin typeface="Courier New"/>
                <a:ea typeface="Calibri"/>
                <a:cs typeface="Times New Roman"/>
              </a:rPr>
              <a:t>string</a:t>
            </a:r>
            <a:r>
              <a:rPr lang="en-US" b="1" dirty="0">
                <a:solidFill>
                  <a:srgbClr val="000000"/>
                </a:solidFill>
                <a:latin typeface="Courier New"/>
                <a:ea typeface="Calibri"/>
                <a:cs typeface="Times New Roman"/>
              </a:rPr>
              <a:t>;}</a:t>
            </a:r>
            <a:endParaRPr lang="ru-RU" b="1" dirty="0">
              <a:latin typeface="Calibri"/>
              <a:ea typeface="Calibri"/>
              <a:cs typeface="Times New Roman"/>
            </a:endParaRPr>
          </a:p>
          <a:p>
            <a:pPr marL="0" indent="0">
              <a:lnSpc>
                <a:spcPct val="115000"/>
              </a:lnSpc>
              <a:spcAft>
                <a:spcPts val="0"/>
              </a:spcAft>
              <a:buNone/>
            </a:pPr>
            <a:endParaRPr lang="en-US" b="1" dirty="0">
              <a:latin typeface="Calibri"/>
              <a:ea typeface="Calibri"/>
              <a:cs typeface="Times New Roman"/>
            </a:endParaRPr>
          </a:p>
          <a:p>
            <a:pPr marL="0" indent="0">
              <a:lnSpc>
                <a:spcPct val="115000"/>
              </a:lnSpc>
              <a:spcAft>
                <a:spcPts val="0"/>
              </a:spcAft>
              <a:buNone/>
            </a:pPr>
            <a:r>
              <a:rPr lang="ru-RU" b="1" dirty="0">
                <a:solidFill>
                  <a:srgbClr val="7F0055"/>
                </a:solidFill>
                <a:latin typeface="Courier New"/>
                <a:ea typeface="Calibri"/>
                <a:cs typeface="Times New Roman"/>
              </a:rPr>
              <a:t>  </a:t>
            </a:r>
            <a:r>
              <a:rPr lang="en-US" b="1" dirty="0">
                <a:solidFill>
                  <a:srgbClr val="7F0055"/>
                </a:solidFill>
                <a:latin typeface="Courier New"/>
                <a:ea typeface="Calibri"/>
                <a:cs typeface="Times New Roman"/>
              </a:rPr>
              <a:t>public</a:t>
            </a:r>
            <a:r>
              <a:rPr lang="en-US" b="1" dirty="0">
                <a:solidFill>
                  <a:srgbClr val="000000"/>
                </a:solidFill>
                <a:latin typeface="Courier New"/>
                <a:ea typeface="Calibri"/>
                <a:cs typeface="Times New Roman"/>
              </a:rPr>
              <a:t> </a:t>
            </a:r>
            <a:r>
              <a:rPr lang="en-US" b="1" dirty="0">
                <a:solidFill>
                  <a:srgbClr val="7F0055"/>
                </a:solidFill>
                <a:latin typeface="Courier New"/>
                <a:ea typeface="Calibri"/>
                <a:cs typeface="Times New Roman"/>
              </a:rPr>
              <a:t>void</a:t>
            </a:r>
            <a:r>
              <a:rPr lang="en-US" b="1" dirty="0">
                <a:solidFill>
                  <a:srgbClr val="000000"/>
                </a:solidFill>
                <a:latin typeface="Courier New"/>
                <a:ea typeface="Calibri"/>
                <a:cs typeface="Times New Roman"/>
              </a:rPr>
              <a:t> </a:t>
            </a:r>
            <a:r>
              <a:rPr lang="en-US" b="1" dirty="0" err="1">
                <a:solidFill>
                  <a:srgbClr val="000000"/>
                </a:solidFill>
                <a:latin typeface="Courier New"/>
                <a:ea typeface="Calibri"/>
                <a:cs typeface="Times New Roman"/>
              </a:rPr>
              <a:t>setString</a:t>
            </a:r>
            <a:r>
              <a:rPr lang="en-US" b="1" dirty="0">
                <a:solidFill>
                  <a:srgbClr val="000000"/>
                </a:solidFill>
                <a:latin typeface="Courier New"/>
                <a:ea typeface="Calibri"/>
                <a:cs typeface="Times New Roman"/>
              </a:rPr>
              <a:t>( String </a:t>
            </a:r>
            <a:r>
              <a:rPr lang="en-US" b="1" dirty="0">
                <a:solidFill>
                  <a:schemeClr val="tx1"/>
                </a:solidFill>
                <a:latin typeface="Courier New"/>
                <a:ea typeface="Calibri"/>
                <a:cs typeface="Times New Roman"/>
              </a:rPr>
              <a:t>value</a:t>
            </a:r>
            <a:r>
              <a:rPr lang="en-US" b="1" dirty="0">
                <a:solidFill>
                  <a:srgbClr val="000000"/>
                </a:solidFill>
                <a:latin typeface="Courier New"/>
                <a:ea typeface="Calibri"/>
                <a:cs typeface="Times New Roman"/>
              </a:rPr>
              <a:t>) {</a:t>
            </a:r>
            <a:r>
              <a:rPr lang="en-US" b="1" dirty="0" err="1">
                <a:solidFill>
                  <a:srgbClr val="7F0055"/>
                </a:solidFill>
                <a:latin typeface="Courier New"/>
                <a:ea typeface="Calibri"/>
                <a:cs typeface="Times New Roman"/>
              </a:rPr>
              <a:t>this</a:t>
            </a:r>
            <a:r>
              <a:rPr lang="en-US" b="1" dirty="0" err="1">
                <a:solidFill>
                  <a:schemeClr val="tx1"/>
                </a:solidFill>
                <a:latin typeface="Courier New"/>
                <a:ea typeface="Calibri"/>
                <a:cs typeface="Times New Roman"/>
              </a:rPr>
              <a:t>.</a:t>
            </a:r>
            <a:r>
              <a:rPr lang="en-US" b="1" dirty="0" err="1">
                <a:solidFill>
                  <a:srgbClr val="0000C0"/>
                </a:solidFill>
                <a:latin typeface="Courier New"/>
                <a:ea typeface="Calibri"/>
                <a:cs typeface="Times New Roman"/>
              </a:rPr>
              <a:t>string</a:t>
            </a:r>
            <a:r>
              <a:rPr lang="en-US" b="1" dirty="0">
                <a:solidFill>
                  <a:srgbClr val="0000C0"/>
                </a:solidFill>
                <a:latin typeface="Courier New"/>
                <a:ea typeface="Calibri"/>
                <a:cs typeface="Times New Roman"/>
              </a:rPr>
              <a:t> = </a:t>
            </a:r>
            <a:r>
              <a:rPr lang="en-US" b="1" dirty="0">
                <a:solidFill>
                  <a:schemeClr val="tx1"/>
                </a:solidFill>
                <a:latin typeface="Courier New"/>
                <a:ea typeface="Calibri"/>
                <a:cs typeface="Times New Roman"/>
              </a:rPr>
              <a:t>value</a:t>
            </a:r>
            <a:r>
              <a:rPr lang="en-US" b="1" dirty="0">
                <a:solidFill>
                  <a:srgbClr val="000000"/>
                </a:solidFill>
                <a:latin typeface="Courier New"/>
                <a:ea typeface="Calibri"/>
                <a:cs typeface="Times New Roman"/>
              </a:rPr>
              <a:t>;}</a:t>
            </a:r>
          </a:p>
          <a:p>
            <a:pPr marL="0" indent="0">
              <a:lnSpc>
                <a:spcPct val="115000"/>
              </a:lnSpc>
              <a:spcAft>
                <a:spcPts val="0"/>
              </a:spcAft>
              <a:buNone/>
            </a:pPr>
            <a:r>
              <a:rPr lang="en-US" b="1" dirty="0">
                <a:latin typeface="Calibri"/>
                <a:ea typeface="Calibri"/>
                <a:cs typeface="Times New Roman"/>
              </a:rPr>
              <a:t>...</a:t>
            </a:r>
            <a:endParaRPr lang="ru-RU" b="1" dirty="0">
              <a:latin typeface="Calibri"/>
              <a:ea typeface="Calibri"/>
              <a:cs typeface="Times New Roman"/>
            </a:endParaRPr>
          </a:p>
        </p:txBody>
      </p:sp>
    </p:spTree>
    <p:extLst>
      <p:ext uri="{BB962C8B-B14F-4D97-AF65-F5344CB8AC3E}">
        <p14:creationId xmlns:p14="http://schemas.microsoft.com/office/powerpoint/2010/main" val="1782404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215473"/>
            <a:ext cx="7634901" cy="4846659"/>
          </a:xfrm>
        </p:spPr>
        <p:txBody>
          <a:bodyPr>
            <a:normAutofit/>
          </a:bodyPr>
          <a:lstStyle/>
          <a:p>
            <a:r>
              <a:rPr lang="en-US" sz="2400" dirty="0"/>
              <a:t>REST Assured is a Java DSL for simplifying testing of REST based services built on top of HTTP Builder. </a:t>
            </a:r>
          </a:p>
          <a:p>
            <a:endParaRPr lang="en-US" sz="2400" dirty="0"/>
          </a:p>
          <a:p>
            <a:r>
              <a:rPr lang="en-US" sz="2400" dirty="0"/>
              <a:t>It supports POST, GET, PUT, DELETE, OPTIONS, PATCH and HEAD requests and can be used to validate and verify the response of these requests.</a:t>
            </a:r>
          </a:p>
          <a:p>
            <a:endParaRPr lang="ru-RU" sz="2400" dirty="0"/>
          </a:p>
        </p:txBody>
      </p:sp>
      <p:sp>
        <p:nvSpPr>
          <p:cNvPr id="4" name="Текст 3"/>
          <p:cNvSpPr>
            <a:spLocks noGrp="1"/>
          </p:cNvSpPr>
          <p:nvPr>
            <p:ph type="body" sz="quarter" idx="11"/>
          </p:nvPr>
        </p:nvSpPr>
        <p:spPr/>
        <p:txBody>
          <a:bodyPr/>
          <a:lstStyle/>
          <a:p>
            <a:pPr algn="ctr"/>
            <a:r>
              <a:rPr lang="en-US" dirty="0"/>
              <a:t>Rest-assured</a:t>
            </a:r>
            <a:endParaRPr lang="ru-RU" dirty="0"/>
          </a:p>
        </p:txBody>
      </p:sp>
    </p:spTree>
    <p:extLst>
      <p:ext uri="{BB962C8B-B14F-4D97-AF65-F5344CB8AC3E}">
        <p14:creationId xmlns:p14="http://schemas.microsoft.com/office/powerpoint/2010/main" val="2448511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r>
              <a:rPr lang="en-US" dirty="0"/>
              <a:t>Rest Assured – how it works?</a:t>
            </a:r>
            <a:endParaRPr lang="ru-RU" dirty="0"/>
          </a:p>
        </p:txBody>
      </p:sp>
      <p:pic>
        <p:nvPicPr>
          <p:cNvPr id="4098" name="Picture 2"/>
          <p:cNvPicPr>
            <a:picLocks noChangeAspect="1" noChangeArrowheads="1"/>
          </p:cNvPicPr>
          <p:nvPr/>
        </p:nvPicPr>
        <p:blipFill>
          <a:blip r:embed="rId2"/>
          <a:srcRect/>
          <a:stretch>
            <a:fillRect/>
          </a:stretch>
        </p:blipFill>
        <p:spPr bwMode="auto">
          <a:xfrm>
            <a:off x="778934" y="1066801"/>
            <a:ext cx="4165598" cy="20828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829204" y="3323166"/>
            <a:ext cx="5114925" cy="3810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904346" y="3912659"/>
            <a:ext cx="6048375" cy="28575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a:stretch>
            <a:fillRect/>
          </a:stretch>
        </p:blipFill>
        <p:spPr bwMode="auto">
          <a:xfrm>
            <a:off x="944563" y="4736041"/>
            <a:ext cx="5324475" cy="1009650"/>
          </a:xfrm>
          <a:prstGeom prst="rect">
            <a:avLst/>
          </a:prstGeom>
          <a:noFill/>
          <a:ln w="9525">
            <a:noFill/>
            <a:miter lim="800000"/>
            <a:headEnd/>
            <a:tailEnd/>
          </a:ln>
          <a:effectLst/>
        </p:spPr>
      </p:pic>
    </p:spTree>
    <p:extLst>
      <p:ext uri="{BB962C8B-B14F-4D97-AF65-F5344CB8AC3E}">
        <p14:creationId xmlns:p14="http://schemas.microsoft.com/office/powerpoint/2010/main" val="1960550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Spring – what is it?</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0199" y="36000"/>
            <a:ext cx="1439334" cy="842400"/>
          </a:xfrm>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54721" y="1465264"/>
            <a:ext cx="7307558" cy="4224336"/>
          </a:xfrm>
          <a:prstGeom prst="rect">
            <a:avLst/>
          </a:prstGeom>
        </p:spPr>
      </p:pic>
    </p:spTree>
    <p:extLst>
      <p:ext uri="{BB962C8B-B14F-4D97-AF65-F5344CB8AC3E}">
        <p14:creationId xmlns:p14="http://schemas.microsoft.com/office/powerpoint/2010/main" val="2700254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References</a:t>
            </a:r>
          </a:p>
        </p:txBody>
      </p:sp>
      <p:sp>
        <p:nvSpPr>
          <p:cNvPr id="5" name="Content Placeholder 2"/>
          <p:cNvSpPr txBox="1">
            <a:spLocks/>
          </p:cNvSpPr>
          <p:nvPr/>
        </p:nvSpPr>
        <p:spPr>
          <a:xfrm>
            <a:off x="675537" y="1326450"/>
            <a:ext cx="7790687" cy="773283"/>
          </a:xfrm>
          <a:prstGeom prst="rect">
            <a:avLst/>
          </a:prstGeom>
        </p:spPr>
        <p:txBody>
          <a:bodyPr vert="horz" lIns="91440" tIns="45720" rIns="91440" bIns="45720" rtlCol="0" anchor="t">
            <a:normAutofit/>
          </a:bodyPr>
          <a:lstStyle>
            <a:lvl1pPr marL="0" indent="0" algn="l" defTabSz="457200" rtl="0" eaLnBrk="1" latinLnBrk="0" hangingPunct="1">
              <a:lnSpc>
                <a:spcPct val="120000"/>
              </a:lnSpc>
              <a:spcBef>
                <a:spcPts val="0"/>
              </a:spcBef>
              <a:spcAft>
                <a:spcPts val="600"/>
              </a:spcAft>
              <a:buClr>
                <a:schemeClr val="accent1"/>
              </a:buClr>
              <a:buSzPct val="115000"/>
              <a:buFont typeface="Arial"/>
              <a:buNone/>
              <a:defRPr sz="16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http://www.springsource.org/spring-framework</a:t>
            </a:r>
          </a:p>
          <a:p>
            <a:endParaRPr lang="en-US" dirty="0"/>
          </a:p>
        </p:txBody>
      </p:sp>
      <p:pic>
        <p:nvPicPr>
          <p:cNvPr id="6" name="Picture 5" descr="Spring in A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256" y="3400187"/>
            <a:ext cx="2211278" cy="2759588"/>
          </a:xfrm>
          <a:prstGeom prst="rect">
            <a:avLst/>
          </a:prstGeom>
        </p:spPr>
      </p:pic>
      <p:pic>
        <p:nvPicPr>
          <p:cNvPr id="7" name="Picture 6" descr="Spring Receip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529" y="3509401"/>
            <a:ext cx="1998134" cy="2650374"/>
          </a:xfrm>
          <a:prstGeom prst="rect">
            <a:avLst/>
          </a:prstGeom>
        </p:spPr>
      </p:pic>
      <p:pic>
        <p:nvPicPr>
          <p:cNvPr id="8" name="Picture 7" descr="Spring Enterprise Receip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658" y="3509401"/>
            <a:ext cx="2155592" cy="2650374"/>
          </a:xfrm>
          <a:prstGeom prst="rect">
            <a:avLst/>
          </a:prstGeom>
        </p:spPr>
      </p:pic>
    </p:spTree>
    <p:extLst>
      <p:ext uri="{BB962C8B-B14F-4D97-AF65-F5344CB8AC3E}">
        <p14:creationId xmlns:p14="http://schemas.microsoft.com/office/powerpoint/2010/main" val="1065991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b="1" dirty="0" err="1"/>
              <a:t>RestTemplate</a:t>
            </a:r>
            <a:endParaRPr lang="en-US" b="1" dirty="0"/>
          </a:p>
        </p:txBody>
      </p:sp>
      <p:sp>
        <p:nvSpPr>
          <p:cNvPr id="5" name="Rectangle 1"/>
          <p:cNvSpPr>
            <a:spLocks noGrp="1" noChangeArrowheads="1"/>
          </p:cNvSpPr>
          <p:nvPr>
            <p:ph idx="1"/>
          </p:nvPr>
        </p:nvSpPr>
        <p:spPr bwMode="auto">
          <a:xfrm>
            <a:off x="831766" y="2592620"/>
            <a:ext cx="7076101" cy="95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Arial Unicode MS" panose="020B0604020202020204" pitchFamily="34" charset="-128"/>
                <a:hlinkClick r:id="rId2"/>
              </a:rPr>
              <a:t>RestTemplate</a:t>
            </a:r>
            <a:r>
              <a:rPr kumimoji="0" lang="en-US" altLang="en-US" sz="2800" b="0" i="0" u="none" strike="noStrike" cap="none" normalizeH="0" baseline="0" dirty="0">
                <a:ln>
                  <a:noFill/>
                </a:ln>
                <a:solidFill>
                  <a:schemeClr val="tx1"/>
                </a:solidFill>
                <a:effectLst/>
              </a:rPr>
              <a:t> is the central Spring class for client-side HTTP access.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0012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SOA Goals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4455" y="2353901"/>
            <a:ext cx="4295090" cy="2414186"/>
          </a:xfrm>
          <a:prstGeom prst="rect">
            <a:avLst/>
          </a:prstGeom>
        </p:spPr>
      </p:pic>
    </p:spTree>
    <p:extLst>
      <p:ext uri="{BB962C8B-B14F-4D97-AF65-F5344CB8AC3E}">
        <p14:creationId xmlns:p14="http://schemas.microsoft.com/office/powerpoint/2010/main" val="19385597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b="1" dirty="0" err="1"/>
              <a:t>RestTemplate</a:t>
            </a:r>
            <a:r>
              <a:rPr lang="en-US" b="1" dirty="0"/>
              <a:t> Methods</a:t>
            </a:r>
          </a:p>
        </p:txBody>
      </p:sp>
      <p:graphicFrame>
        <p:nvGraphicFramePr>
          <p:cNvPr id="5" name="Table 4"/>
          <p:cNvGraphicFramePr>
            <a:graphicFrameLocks noGrp="1"/>
          </p:cNvGraphicFramePr>
          <p:nvPr>
            <p:extLst/>
          </p:nvPr>
        </p:nvGraphicFramePr>
        <p:xfrm>
          <a:off x="1524000" y="1397000"/>
          <a:ext cx="6096000" cy="36728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HTTP</a:t>
                      </a:r>
                    </a:p>
                  </a:txBody>
                  <a:tcPr anchor="ctr"/>
                </a:tc>
                <a:tc>
                  <a:txBody>
                    <a:bodyPr/>
                    <a:lstStyle/>
                    <a:p>
                      <a:r>
                        <a:rPr lang="en-US"/>
                        <a:t>RestTemplate</a:t>
                      </a:r>
                    </a:p>
                  </a:txBody>
                  <a:tcPr anchor="ctr"/>
                </a:tc>
                <a:extLst>
                  <a:ext uri="{0D108BD9-81ED-4DB2-BD59-A6C34878D82A}">
                    <a16:rowId xmlns:a16="http://schemas.microsoft.com/office/drawing/2014/main" val="10000"/>
                  </a:ext>
                </a:extLst>
              </a:tr>
              <a:tr h="370840">
                <a:tc>
                  <a:txBody>
                    <a:bodyPr/>
                    <a:lstStyle/>
                    <a:p>
                      <a:r>
                        <a:rPr lang="en-US"/>
                        <a:t>DELETE</a:t>
                      </a:r>
                    </a:p>
                  </a:txBody>
                  <a:tcPr anchor="ctr"/>
                </a:tc>
                <a:tc>
                  <a:txBody>
                    <a:bodyPr/>
                    <a:lstStyle/>
                    <a:p>
                      <a:r>
                        <a:rPr lang="en-US">
                          <a:hlinkClick r:id="rId3"/>
                        </a:rPr>
                        <a:t>delete(String, String...)</a:t>
                      </a:r>
                      <a:endParaRPr lang="en-US"/>
                    </a:p>
                  </a:txBody>
                  <a:tcPr anchor="ctr"/>
                </a:tc>
                <a:extLst>
                  <a:ext uri="{0D108BD9-81ED-4DB2-BD59-A6C34878D82A}">
                    <a16:rowId xmlns:a16="http://schemas.microsoft.com/office/drawing/2014/main" val="10001"/>
                  </a:ext>
                </a:extLst>
              </a:tr>
              <a:tr h="370840">
                <a:tc>
                  <a:txBody>
                    <a:bodyPr/>
                    <a:lstStyle/>
                    <a:p>
                      <a:r>
                        <a:rPr lang="en-US"/>
                        <a:t>GET</a:t>
                      </a:r>
                    </a:p>
                  </a:txBody>
                  <a:tcPr anchor="ctr"/>
                </a:tc>
                <a:tc>
                  <a:txBody>
                    <a:bodyPr/>
                    <a:lstStyle/>
                    <a:p>
                      <a:r>
                        <a:rPr lang="en-US">
                          <a:hlinkClick r:id="rId4"/>
                        </a:rPr>
                        <a:t>getForObject(String, Class, String...)</a:t>
                      </a:r>
                      <a:endParaRPr lang="en-US"/>
                    </a:p>
                  </a:txBody>
                  <a:tcPr anchor="ctr"/>
                </a:tc>
                <a:extLst>
                  <a:ext uri="{0D108BD9-81ED-4DB2-BD59-A6C34878D82A}">
                    <a16:rowId xmlns:a16="http://schemas.microsoft.com/office/drawing/2014/main" val="10002"/>
                  </a:ext>
                </a:extLst>
              </a:tr>
              <a:tr h="370840">
                <a:tc>
                  <a:txBody>
                    <a:bodyPr/>
                    <a:lstStyle/>
                    <a:p>
                      <a:r>
                        <a:rPr lang="en-US"/>
                        <a:t>HEAD</a:t>
                      </a:r>
                    </a:p>
                  </a:txBody>
                  <a:tcPr anchor="ctr"/>
                </a:tc>
                <a:tc>
                  <a:txBody>
                    <a:bodyPr/>
                    <a:lstStyle/>
                    <a:p>
                      <a:r>
                        <a:rPr lang="en-US">
                          <a:hlinkClick r:id="rId5"/>
                        </a:rPr>
                        <a:t>headForHeaders(String, String...)</a:t>
                      </a:r>
                      <a:endParaRPr lang="en-US"/>
                    </a:p>
                  </a:txBody>
                  <a:tcPr anchor="ctr"/>
                </a:tc>
                <a:extLst>
                  <a:ext uri="{0D108BD9-81ED-4DB2-BD59-A6C34878D82A}">
                    <a16:rowId xmlns:a16="http://schemas.microsoft.com/office/drawing/2014/main" val="10003"/>
                  </a:ext>
                </a:extLst>
              </a:tr>
              <a:tr h="370840">
                <a:tc>
                  <a:txBody>
                    <a:bodyPr/>
                    <a:lstStyle/>
                    <a:p>
                      <a:r>
                        <a:rPr lang="en-US"/>
                        <a:t>OPTIONS</a:t>
                      </a:r>
                    </a:p>
                  </a:txBody>
                  <a:tcPr anchor="ctr"/>
                </a:tc>
                <a:tc>
                  <a:txBody>
                    <a:bodyPr/>
                    <a:lstStyle/>
                    <a:p>
                      <a:r>
                        <a:rPr lang="en-US">
                          <a:hlinkClick r:id="rId6"/>
                        </a:rPr>
                        <a:t>optionsForAllow(String, String...)</a:t>
                      </a:r>
                      <a:endParaRPr lang="en-US"/>
                    </a:p>
                  </a:txBody>
                  <a:tcPr anchor="ctr"/>
                </a:tc>
                <a:extLst>
                  <a:ext uri="{0D108BD9-81ED-4DB2-BD59-A6C34878D82A}">
                    <a16:rowId xmlns:a16="http://schemas.microsoft.com/office/drawing/2014/main" val="10004"/>
                  </a:ext>
                </a:extLst>
              </a:tr>
              <a:tr h="370840">
                <a:tc>
                  <a:txBody>
                    <a:bodyPr/>
                    <a:lstStyle/>
                    <a:p>
                      <a:r>
                        <a:rPr lang="en-US"/>
                        <a:t>POST</a:t>
                      </a:r>
                    </a:p>
                  </a:txBody>
                  <a:tcPr anchor="ctr"/>
                </a:tc>
                <a:tc>
                  <a:txBody>
                    <a:bodyPr/>
                    <a:lstStyle/>
                    <a:p>
                      <a:r>
                        <a:rPr lang="en-US">
                          <a:hlinkClick r:id="rId7"/>
                        </a:rPr>
                        <a:t>postForLocation(String, Object, String...)</a:t>
                      </a:r>
                      <a:endParaRPr lang="en-US"/>
                    </a:p>
                  </a:txBody>
                  <a:tcPr anchor="ctr"/>
                </a:tc>
                <a:extLst>
                  <a:ext uri="{0D108BD9-81ED-4DB2-BD59-A6C34878D82A}">
                    <a16:rowId xmlns:a16="http://schemas.microsoft.com/office/drawing/2014/main" val="10005"/>
                  </a:ext>
                </a:extLst>
              </a:tr>
              <a:tr h="370840">
                <a:tc>
                  <a:txBody>
                    <a:bodyPr/>
                    <a:lstStyle/>
                    <a:p>
                      <a:r>
                        <a:rPr lang="en-US"/>
                        <a:t>PUT</a:t>
                      </a:r>
                    </a:p>
                  </a:txBody>
                  <a:tcPr anchor="ctr"/>
                </a:tc>
                <a:tc>
                  <a:txBody>
                    <a:bodyPr/>
                    <a:lstStyle/>
                    <a:p>
                      <a:r>
                        <a:rPr lang="en-US" dirty="0">
                          <a:hlinkClick r:id="rId8"/>
                        </a:rPr>
                        <a:t>put(String, Object, String...)</a:t>
                      </a:r>
                      <a:endParaRPr lang="en-US" dirty="0"/>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428842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b="1" dirty="0"/>
              <a:t>URI Templates</a:t>
            </a:r>
          </a:p>
        </p:txBody>
      </p:sp>
      <p:pic>
        <p:nvPicPr>
          <p:cNvPr id="7" name="Picture 6"/>
          <p:cNvPicPr>
            <a:picLocks noChangeAspect="1"/>
          </p:cNvPicPr>
          <p:nvPr/>
        </p:nvPicPr>
        <p:blipFill>
          <a:blip r:embed="rId3"/>
          <a:stretch>
            <a:fillRect/>
          </a:stretch>
        </p:blipFill>
        <p:spPr>
          <a:xfrm>
            <a:off x="738322" y="1532467"/>
            <a:ext cx="7362556" cy="863600"/>
          </a:xfrm>
          <a:prstGeom prst="rect">
            <a:avLst/>
          </a:prstGeom>
        </p:spPr>
      </p:pic>
      <p:pic>
        <p:nvPicPr>
          <p:cNvPr id="8" name="Picture 7"/>
          <p:cNvPicPr>
            <a:picLocks noChangeAspect="1"/>
          </p:cNvPicPr>
          <p:nvPr/>
        </p:nvPicPr>
        <p:blipFill>
          <a:blip r:embed="rId4"/>
          <a:stretch>
            <a:fillRect/>
          </a:stretch>
        </p:blipFill>
        <p:spPr>
          <a:xfrm>
            <a:off x="643467" y="4018442"/>
            <a:ext cx="7857066" cy="1598182"/>
          </a:xfrm>
          <a:prstGeom prst="rect">
            <a:avLst/>
          </a:prstGeom>
        </p:spPr>
      </p:pic>
    </p:spTree>
    <p:extLst>
      <p:ext uri="{BB962C8B-B14F-4D97-AF65-F5344CB8AC3E}">
        <p14:creationId xmlns:p14="http://schemas.microsoft.com/office/powerpoint/2010/main" val="4171976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What we learnt for the whole course?</a:t>
            </a:r>
            <a:endParaRPr lang="ru-RU" dirty="0"/>
          </a:p>
        </p:txBody>
      </p:sp>
      <p:pic>
        <p:nvPicPr>
          <p:cNvPr id="5122" name="Picture 2" descr="C:\Users\Dima\Desktop\27394.jpg"/>
          <p:cNvPicPr>
            <a:picLocks noChangeAspect="1" noChangeArrowheads="1"/>
          </p:cNvPicPr>
          <p:nvPr/>
        </p:nvPicPr>
        <p:blipFill>
          <a:blip r:embed="rId2"/>
          <a:srcRect/>
          <a:stretch>
            <a:fillRect/>
          </a:stretch>
        </p:blipFill>
        <p:spPr bwMode="auto">
          <a:xfrm>
            <a:off x="1065742" y="1300693"/>
            <a:ext cx="7045325" cy="4783138"/>
          </a:xfrm>
          <a:prstGeom prst="rect">
            <a:avLst/>
          </a:prstGeom>
          <a:noFill/>
        </p:spPr>
      </p:pic>
    </p:spTree>
    <p:extLst>
      <p:ext uri="{BB962C8B-B14F-4D97-AF65-F5344CB8AC3E}">
        <p14:creationId xmlns:p14="http://schemas.microsoft.com/office/powerpoint/2010/main" val="21708724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4" name="Текст 3"/>
          <p:cNvSpPr>
            <a:spLocks noGrp="1"/>
          </p:cNvSpPr>
          <p:nvPr>
            <p:ph type="body" sz="quarter" idx="11"/>
          </p:nvPr>
        </p:nvSpPr>
        <p:spPr/>
        <p:txBody>
          <a:bodyPr/>
          <a:lstStyle/>
          <a:p>
            <a:pPr algn="ctr"/>
            <a:r>
              <a:rPr lang="en-US" dirty="0"/>
              <a:t>Types of Web Services</a:t>
            </a:r>
            <a:endParaRPr lang="ru-RU" dirty="0"/>
          </a:p>
        </p:txBody>
      </p:sp>
      <p:sp>
        <p:nvSpPr>
          <p:cNvPr id="6" name="Rectangle 5"/>
          <p:cNvSpPr/>
          <p:nvPr/>
        </p:nvSpPr>
        <p:spPr>
          <a:xfrm>
            <a:off x="1422375" y="18358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Service-oriented</a:t>
            </a:r>
          </a:p>
        </p:txBody>
      </p:sp>
      <p:sp>
        <p:nvSpPr>
          <p:cNvPr id="7" name="Rectangle 5"/>
          <p:cNvSpPr/>
          <p:nvPr/>
        </p:nvSpPr>
        <p:spPr>
          <a:xfrm>
            <a:off x="5518125" y="1912006"/>
            <a:ext cx="2082373" cy="799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Resource-oriented</a:t>
            </a:r>
          </a:p>
        </p:txBody>
      </p:sp>
      <p:cxnSp>
        <p:nvCxnSpPr>
          <p:cNvPr id="9" name="Прямая со стрелкой 8"/>
          <p:cNvCxnSpPr>
            <a:stCxn id="4" idx="2"/>
          </p:cNvCxnSpPr>
          <p:nvPr/>
        </p:nvCxnSpPr>
        <p:spPr>
          <a:xfrm rot="5400000">
            <a:off x="3319080" y="528258"/>
            <a:ext cx="848490" cy="1657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a:stCxn id="4" idx="2"/>
          </p:cNvCxnSpPr>
          <p:nvPr/>
        </p:nvCxnSpPr>
        <p:spPr>
          <a:xfrm rot="16200000" flipH="1">
            <a:off x="4933569" y="571119"/>
            <a:ext cx="934212" cy="1657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Содержимое 2"/>
          <p:cNvSpPr>
            <a:spLocks noGrp="1"/>
          </p:cNvSpPr>
          <p:nvPr>
            <p:ph idx="1"/>
          </p:nvPr>
        </p:nvSpPr>
        <p:spPr>
          <a:xfrm>
            <a:off x="808482" y="2702432"/>
            <a:ext cx="2934843" cy="3498343"/>
          </a:xfrm>
        </p:spPr>
        <p:txBody>
          <a:bodyPr/>
          <a:lstStyle/>
          <a:p>
            <a:pPr>
              <a:buFont typeface="Wingdings" pitchFamily="2" charset="2"/>
              <a:buChar char="Ø"/>
            </a:pPr>
            <a:r>
              <a:rPr lang="en-US" sz="2000" dirty="0"/>
              <a:t> Based on “services”</a:t>
            </a:r>
          </a:p>
          <a:p>
            <a:pPr>
              <a:buFont typeface="Wingdings" pitchFamily="2" charset="2"/>
              <a:buChar char="Ø"/>
            </a:pPr>
            <a:r>
              <a:rPr lang="en-US" sz="2000" dirty="0"/>
              <a:t> One service offered multiple functionalities</a:t>
            </a:r>
          </a:p>
          <a:p>
            <a:pPr>
              <a:buFont typeface="Wingdings" pitchFamily="2" charset="2"/>
              <a:buChar char="Ø"/>
            </a:pPr>
            <a:r>
              <a:rPr lang="en-US" sz="2000" dirty="0"/>
              <a:t>SOAP</a:t>
            </a:r>
          </a:p>
          <a:p>
            <a:pPr>
              <a:buFont typeface="Wingdings" pitchFamily="2" charset="2"/>
              <a:buChar char="Ø"/>
            </a:pPr>
            <a:endParaRPr lang="en-US" sz="2000" dirty="0"/>
          </a:p>
          <a:p>
            <a:endParaRPr lang="ru-RU" dirty="0"/>
          </a:p>
        </p:txBody>
      </p:sp>
      <p:sp>
        <p:nvSpPr>
          <p:cNvPr id="17" name="Содержимое 2"/>
          <p:cNvSpPr txBox="1">
            <a:spLocks/>
          </p:cNvSpPr>
          <p:nvPr/>
        </p:nvSpPr>
        <p:spPr>
          <a:xfrm>
            <a:off x="5094732" y="2807207"/>
            <a:ext cx="2934843" cy="3364993"/>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20000"/>
              </a:lnSpc>
              <a:spcBef>
                <a:spcPts val="0"/>
              </a:spcBef>
              <a:spcAft>
                <a:spcPts val="600"/>
              </a:spcAft>
              <a:buClr>
                <a:schemeClr val="accent1"/>
              </a:buClr>
              <a:buSzPct val="115000"/>
              <a:buFont typeface="Wingdings" pitchFamily="2" charset="2"/>
              <a:buChar char="Ø"/>
              <a:tabLst/>
              <a:defRPr/>
            </a:pPr>
            <a:r>
              <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rPr>
              <a:t> Based on “resources”</a:t>
            </a:r>
          </a:p>
          <a:p>
            <a:pPr marL="0" marR="0" lvl="0" indent="0" algn="l" defTabSz="457200" rtl="0" eaLnBrk="1" fontAlgn="auto" latinLnBrk="0" hangingPunct="1">
              <a:lnSpc>
                <a:spcPct val="120000"/>
              </a:lnSpc>
              <a:spcBef>
                <a:spcPts val="0"/>
              </a:spcBef>
              <a:spcAft>
                <a:spcPts val="600"/>
              </a:spcAft>
              <a:buClr>
                <a:schemeClr val="accent1"/>
              </a:buClr>
              <a:buSzPct val="115000"/>
              <a:buFont typeface="Wingdings" pitchFamily="2" charset="2"/>
              <a:buChar char="Ø"/>
              <a:tabLst/>
              <a:defRPr/>
            </a:pPr>
            <a:r>
              <a:rPr lang="en-US" sz="2000" dirty="0">
                <a:solidFill>
                  <a:schemeClr val="tx1">
                    <a:lumMod val="85000"/>
                    <a:lumOff val="15000"/>
                  </a:schemeClr>
                </a:solidFill>
              </a:rPr>
              <a:t> REST</a:t>
            </a:r>
          </a:p>
          <a:p>
            <a:pPr marL="0" marR="0" lvl="0" indent="0" algn="l" defTabSz="457200" rtl="0" eaLnBrk="1" fontAlgn="auto" latinLnBrk="0" hangingPunct="1">
              <a:lnSpc>
                <a:spcPct val="120000"/>
              </a:lnSpc>
              <a:spcBef>
                <a:spcPts val="0"/>
              </a:spcBef>
              <a:spcAft>
                <a:spcPts val="600"/>
              </a:spcAft>
              <a:buClr>
                <a:schemeClr val="accent1"/>
              </a:buClr>
              <a:buSzPct val="115000"/>
              <a:buFont typeface="Arial"/>
              <a:buNone/>
              <a:tabLst/>
              <a:defRPr/>
            </a:pPr>
            <a:endParaRPr kumimoji="0" lang="ru-RU" sz="16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Tree>
    <p:extLst>
      <p:ext uri="{BB962C8B-B14F-4D97-AF65-F5344CB8AC3E}">
        <p14:creationId xmlns:p14="http://schemas.microsoft.com/office/powerpoint/2010/main" val="422315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idx="1"/>
          </p:nvPr>
        </p:nvSpPr>
        <p:spPr>
          <a:xfrm>
            <a:off x="2710410" y="956694"/>
            <a:ext cx="4274590" cy="453006"/>
          </a:xfrm>
        </p:spPr>
        <p:txBody>
          <a:bodyPr>
            <a:noAutofit/>
          </a:bodyPr>
          <a:lstStyle/>
          <a:p>
            <a:r>
              <a:rPr lang="en-US" sz="2000" b="1" dirty="0"/>
              <a:t>Main features an functionalities</a:t>
            </a:r>
          </a:p>
        </p:txBody>
      </p:sp>
      <p:sp>
        <p:nvSpPr>
          <p:cNvPr id="5" name="Text Placeholder 4"/>
          <p:cNvSpPr>
            <a:spLocks noGrp="1"/>
          </p:cNvSpPr>
          <p:nvPr>
            <p:ph type="body" sz="quarter" idx="11"/>
          </p:nvPr>
        </p:nvSpPr>
        <p:spPr/>
        <p:txBody>
          <a:bodyPr/>
          <a:lstStyle/>
          <a:p>
            <a:endParaRPr lang="en-US"/>
          </a:p>
        </p:txBody>
      </p:sp>
      <p:sp>
        <p:nvSpPr>
          <p:cNvPr id="6" name="Text Placeholder 3"/>
          <p:cNvSpPr txBox="1">
            <a:spLocks/>
          </p:cNvSpPr>
          <p:nvPr/>
        </p:nvSpPr>
        <p:spPr>
          <a:xfrm>
            <a:off x="0" y="-18288"/>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vert="horz" lIns="365760" tIns="45720" rIns="91440" bIns="45720" rtlCol="0" anchor="ctr" anchorCtr="0">
            <a:normAutofit/>
          </a:bodyPr>
          <a:lstStyle>
            <a:lvl1pPr marL="0" indent="0" algn="l" defTabSz="457200" rtl="0" eaLnBrk="1" latinLnBrk="0" hangingPunct="1">
              <a:spcBef>
                <a:spcPct val="20000"/>
              </a:spcBef>
              <a:spcAft>
                <a:spcPts val="600"/>
              </a:spcAft>
              <a:buClr>
                <a:schemeClr val="accent1"/>
              </a:buClr>
              <a:buSzPct val="115000"/>
              <a:buFont typeface="Arial"/>
              <a:buNone/>
              <a:defRPr sz="2600" kern="1200" cap="none" baseline="0">
                <a:solidFill>
                  <a:schemeClr val="tx1">
                    <a:lumMod val="85000"/>
                    <a:lumOff val="15000"/>
                  </a:schemeClr>
                </a:solidFill>
                <a:effectLst/>
                <a:latin typeface="Arial Black"/>
                <a:ea typeface="+mn-ea"/>
                <a:cs typeface="Arial Black"/>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ctr"/>
            <a:r>
              <a:rPr lang="en-US"/>
              <a:t>What was learnt for today?</a:t>
            </a:r>
            <a:endParaRPr lang="en-US" dirty="0"/>
          </a:p>
        </p:txBody>
      </p:sp>
      <p:pic>
        <p:nvPicPr>
          <p:cNvPr id="1026" name="Picture 2"/>
          <p:cNvPicPr>
            <a:picLocks noChangeAspect="1" noChangeArrowheads="1"/>
          </p:cNvPicPr>
          <p:nvPr/>
        </p:nvPicPr>
        <p:blipFill>
          <a:blip r:embed="rId2"/>
          <a:srcRect/>
          <a:stretch>
            <a:fillRect/>
          </a:stretch>
        </p:blipFill>
        <p:spPr bwMode="auto">
          <a:xfrm>
            <a:off x="1241660" y="1485901"/>
            <a:ext cx="6772442" cy="4648200"/>
          </a:xfrm>
          <a:prstGeom prst="rect">
            <a:avLst/>
          </a:prstGeom>
          <a:noFill/>
          <a:ln w="9525">
            <a:noFill/>
            <a:miter lim="800000"/>
            <a:headEnd/>
            <a:tailEnd/>
          </a:ln>
          <a:effectLst/>
        </p:spPr>
      </p:pic>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2" y="63531"/>
            <a:ext cx="2107520" cy="787338"/>
          </a:xfrm>
          <a:prstGeom prst="rect">
            <a:avLst/>
          </a:prstGeom>
        </p:spPr>
      </p:pic>
    </p:spTree>
    <p:extLst>
      <p:ext uri="{BB962C8B-B14F-4D97-AF65-F5344CB8AC3E}">
        <p14:creationId xmlns:p14="http://schemas.microsoft.com/office/powerpoint/2010/main" val="164261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0"/>
          </p:nvPr>
        </p:nvSpPr>
        <p:spPr/>
        <p:txBody>
          <a:bodyPr/>
          <a:lstStyle/>
          <a:p>
            <a:endParaRPr lang="ru-RU"/>
          </a:p>
        </p:txBody>
      </p:sp>
      <p:sp>
        <p:nvSpPr>
          <p:cNvPr id="3" name="Содержимое 2"/>
          <p:cNvSpPr>
            <a:spLocks noGrp="1"/>
          </p:cNvSpPr>
          <p:nvPr>
            <p:ph idx="1"/>
          </p:nvPr>
        </p:nvSpPr>
        <p:spPr>
          <a:xfrm>
            <a:off x="713232" y="1026032"/>
            <a:ext cx="7649718" cy="3431668"/>
          </a:xfrm>
        </p:spPr>
        <p:txBody>
          <a:bodyPr>
            <a:normAutofit/>
          </a:bodyPr>
          <a:lstStyle/>
          <a:p>
            <a:pPr marL="342900" indent="-342900">
              <a:buAutoNum type="arabicPeriod"/>
            </a:pPr>
            <a:r>
              <a:rPr lang="en-US" sz="2000" dirty="0"/>
              <a:t>Create the Client with base </a:t>
            </a:r>
            <a:r>
              <a:rPr lang="en-US" sz="2000" dirty="0" err="1"/>
              <a:t>url</a:t>
            </a:r>
            <a:r>
              <a:rPr lang="en-US" sz="2000" dirty="0"/>
              <a:t> that you wanted.</a:t>
            </a:r>
          </a:p>
          <a:p>
            <a:pPr marL="342900" indent="-342900">
              <a:buAutoNum type="arabicPeriod"/>
            </a:pPr>
            <a:endParaRPr lang="en-US" sz="2000" dirty="0"/>
          </a:p>
          <a:p>
            <a:pPr marL="342900" indent="-342900">
              <a:buAutoNum type="arabicPeriod"/>
            </a:pPr>
            <a:r>
              <a:rPr lang="en-US" sz="2000" dirty="0"/>
              <a:t>Create Requests</a:t>
            </a:r>
          </a:p>
          <a:p>
            <a:pPr marL="342900" indent="-342900">
              <a:buAutoNum type="arabicPeriod"/>
            </a:pPr>
            <a:endParaRPr lang="en-US" sz="2000" dirty="0"/>
          </a:p>
          <a:p>
            <a:pPr marL="342900" indent="-342900">
              <a:buAutoNum type="arabicPeriod"/>
            </a:pPr>
            <a:r>
              <a:rPr lang="en-US" sz="2000" dirty="0"/>
              <a:t>Run created requests using Client</a:t>
            </a:r>
          </a:p>
          <a:p>
            <a:pPr marL="342900" indent="-342900">
              <a:buAutoNum type="arabicPeriod"/>
            </a:pPr>
            <a:endParaRPr lang="en-US" sz="2000" dirty="0"/>
          </a:p>
          <a:p>
            <a:pPr marL="342900" indent="-342900">
              <a:buAutoNum type="arabicPeriod"/>
            </a:pPr>
            <a:r>
              <a:rPr lang="en-US" sz="2000" dirty="0"/>
              <a:t>Get Response and verify it</a:t>
            </a:r>
            <a:endParaRPr lang="ru-RU" sz="2000" dirty="0"/>
          </a:p>
        </p:txBody>
      </p:sp>
      <p:sp>
        <p:nvSpPr>
          <p:cNvPr id="4" name="Текст 3"/>
          <p:cNvSpPr>
            <a:spLocks noGrp="1"/>
          </p:cNvSpPr>
          <p:nvPr>
            <p:ph type="body" sz="quarter" idx="11"/>
          </p:nvPr>
        </p:nvSpPr>
        <p:spPr/>
        <p:txBody>
          <a:bodyPr/>
          <a:lstStyle/>
          <a:p>
            <a:r>
              <a:rPr lang="en-US" dirty="0"/>
              <a:t>Creation of simple test</a:t>
            </a:r>
            <a:endParaRPr lang="ru-RU" dirty="0"/>
          </a:p>
        </p:txBody>
      </p:sp>
    </p:spTree>
    <p:extLst>
      <p:ext uri="{BB962C8B-B14F-4D97-AF65-F5344CB8AC3E}">
        <p14:creationId xmlns:p14="http://schemas.microsoft.com/office/powerpoint/2010/main" val="15058500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Thank you for your attention!</a:t>
            </a:r>
          </a:p>
        </p:txBody>
      </p:sp>
      <p:sp>
        <p:nvSpPr>
          <p:cNvPr id="5" name="Rectangle 4"/>
          <p:cNvSpPr/>
          <p:nvPr/>
        </p:nvSpPr>
        <p:spPr>
          <a:xfrm>
            <a:off x="5249333" y="5578101"/>
            <a:ext cx="4572000" cy="646331"/>
          </a:xfrm>
          <a:prstGeom prst="rect">
            <a:avLst/>
          </a:prstGeom>
        </p:spPr>
        <p:txBody>
          <a:bodyPr>
            <a:spAutoFit/>
          </a:bodyPr>
          <a:lstStyle/>
          <a:p>
            <a:r>
              <a:rPr lang="en-US" dirty="0"/>
              <a:t>Anastasiya Babovich </a:t>
            </a:r>
            <a:r>
              <a:rPr lang="en-US" dirty="0">
                <a:solidFill>
                  <a:srgbClr val="002060"/>
                </a:solidFill>
                <a:hlinkClick r:id="rId2"/>
              </a:rPr>
              <a:t>Anastasiya_Babovich@epam.com</a:t>
            </a:r>
            <a:endParaRPr lang="en-US" dirty="0">
              <a:solidFill>
                <a:srgbClr val="00206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09" y="1474997"/>
            <a:ext cx="4711782" cy="3139336"/>
          </a:xfrm>
          <a:prstGeom prst="rect">
            <a:avLst/>
          </a:prstGeom>
        </p:spPr>
      </p:pic>
    </p:spTree>
    <p:extLst>
      <p:ext uri="{BB962C8B-B14F-4D97-AF65-F5344CB8AC3E}">
        <p14:creationId xmlns:p14="http://schemas.microsoft.com/office/powerpoint/2010/main" val="349697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pPr algn="ctr"/>
            <a:r>
              <a:rPr lang="en-US" dirty="0"/>
              <a:t>SOA Goals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2920" y="4371538"/>
            <a:ext cx="2688960" cy="1511412"/>
          </a:xfrm>
          <a:prstGeom prst="rect">
            <a:avLst/>
          </a:prstGeom>
        </p:spPr>
      </p:pic>
      <p:sp>
        <p:nvSpPr>
          <p:cNvPr id="6" name="Rectangle 5"/>
          <p:cNvSpPr/>
          <p:nvPr/>
        </p:nvSpPr>
        <p:spPr>
          <a:xfrm>
            <a:off x="1803400" y="1297432"/>
            <a:ext cx="5562600" cy="707886"/>
          </a:xfrm>
          <a:prstGeom prst="rect">
            <a:avLst/>
          </a:prstGeom>
        </p:spPr>
        <p:txBody>
          <a:bodyPr wrap="square">
            <a:spAutoFit/>
          </a:bodyPr>
          <a:lstStyle/>
          <a:p>
            <a:r>
              <a:rPr lang="en-US" sz="2000" dirty="0"/>
              <a:t>Reducing costs when developing applications, due to streamlining the development process;</a:t>
            </a:r>
          </a:p>
        </p:txBody>
      </p:sp>
      <p:sp>
        <p:nvSpPr>
          <p:cNvPr id="7" name="Rectangle 6"/>
          <p:cNvSpPr/>
          <p:nvPr/>
        </p:nvSpPr>
        <p:spPr>
          <a:xfrm>
            <a:off x="1744248" y="5651355"/>
            <a:ext cx="2719014" cy="400110"/>
          </a:xfrm>
          <a:prstGeom prst="rect">
            <a:avLst/>
          </a:prstGeom>
        </p:spPr>
        <p:txBody>
          <a:bodyPr wrap="none">
            <a:spAutoFit/>
          </a:bodyPr>
          <a:lstStyle/>
          <a:p>
            <a:r>
              <a:rPr lang="en-US" sz="2000" dirty="0"/>
              <a:t>Increased code reuse.</a:t>
            </a:r>
          </a:p>
        </p:txBody>
      </p:sp>
      <p:sp>
        <p:nvSpPr>
          <p:cNvPr id="8" name="Rectangle 7"/>
          <p:cNvSpPr/>
          <p:nvPr/>
        </p:nvSpPr>
        <p:spPr>
          <a:xfrm>
            <a:off x="1728750" y="4484156"/>
            <a:ext cx="4572000" cy="707886"/>
          </a:xfrm>
          <a:prstGeom prst="rect">
            <a:avLst/>
          </a:prstGeom>
        </p:spPr>
        <p:txBody>
          <a:bodyPr>
            <a:spAutoFit/>
          </a:bodyPr>
          <a:lstStyle/>
          <a:p>
            <a:r>
              <a:rPr lang="en-US" sz="2000" dirty="0"/>
              <a:t>Independence of the platform, tools, development languages​​;</a:t>
            </a:r>
          </a:p>
        </p:txBody>
      </p:sp>
      <p:sp>
        <p:nvSpPr>
          <p:cNvPr id="9" name="Rectangle 8"/>
          <p:cNvSpPr/>
          <p:nvPr/>
        </p:nvSpPr>
        <p:spPr>
          <a:xfrm>
            <a:off x="1739082" y="3533444"/>
            <a:ext cx="4344459" cy="400110"/>
          </a:xfrm>
          <a:prstGeom prst="rect">
            <a:avLst/>
          </a:prstGeom>
        </p:spPr>
        <p:txBody>
          <a:bodyPr wrap="none">
            <a:spAutoFit/>
          </a:bodyPr>
          <a:lstStyle/>
          <a:p>
            <a:r>
              <a:rPr lang="en-US" sz="2000" dirty="0"/>
              <a:t>Increased scalability posed systems;</a:t>
            </a:r>
          </a:p>
        </p:txBody>
      </p:sp>
      <p:sp>
        <p:nvSpPr>
          <p:cNvPr id="10" name="Rectangle 9"/>
          <p:cNvSpPr/>
          <p:nvPr/>
        </p:nvSpPr>
        <p:spPr>
          <a:xfrm>
            <a:off x="1803400" y="2405106"/>
            <a:ext cx="5334000" cy="707886"/>
          </a:xfrm>
          <a:prstGeom prst="rect">
            <a:avLst/>
          </a:prstGeom>
        </p:spPr>
        <p:txBody>
          <a:bodyPr wrap="square">
            <a:spAutoFit/>
          </a:bodyPr>
          <a:lstStyle/>
          <a:p>
            <a:r>
              <a:rPr lang="en-US" sz="2000" dirty="0"/>
              <a:t>Improved manageability of systems produced;</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95" y="1063238"/>
            <a:ext cx="762000" cy="88781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95" y="2163624"/>
            <a:ext cx="762000" cy="88781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928" y="3089537"/>
            <a:ext cx="762000" cy="88781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95" y="4239431"/>
            <a:ext cx="762000" cy="887813"/>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95" y="5132874"/>
            <a:ext cx="762000" cy="887813"/>
          </a:xfrm>
          <a:prstGeom prst="rect">
            <a:avLst/>
          </a:prstGeom>
        </p:spPr>
      </p:pic>
    </p:spTree>
    <p:extLst>
      <p:ext uri="{BB962C8B-B14F-4D97-AF65-F5344CB8AC3E}">
        <p14:creationId xmlns:p14="http://schemas.microsoft.com/office/powerpoint/2010/main" val="883509396"/>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EPAM">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E3C081-4081-47AD-A9A6-9F18F525DA1D}">
  <ds:schemaRefs>
    <ds:schemaRef ds:uri="http://schemas.microsoft.com/office/2006/metadata/properties"/>
    <ds:schemaRef ds:uri="http://purl.org/dc/elements/1.1/"/>
    <ds:schemaRef ds:uri="http://www.w3.org/XML/1998/namespace"/>
    <ds:schemaRef ds:uri="http://purl.org/dc/dcmitype/"/>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14883F0F-DE57-4ECA-B9BB-F22E8C5B5D82}">
  <ds:schemaRefs>
    <ds:schemaRef ds:uri="http://schemas.microsoft.com/sharepoint/v3/contenttype/forms"/>
  </ds:schemaRefs>
</ds:datastoreItem>
</file>

<file path=customXml/itemProps3.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30034</TotalTime>
  <Words>3773</Words>
  <Application>Microsoft Office PowerPoint</Application>
  <PresentationFormat>On-screen Show (4:3)</PresentationFormat>
  <Paragraphs>690</Paragraphs>
  <Slides>86</Slides>
  <Notes>15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86</vt:i4>
      </vt:variant>
    </vt:vector>
  </HeadingPairs>
  <TitlesOfParts>
    <vt:vector size="100" baseType="lpstr">
      <vt:lpstr>Arial Unicode MS</vt:lpstr>
      <vt:lpstr>ＭＳ Ｐゴシック</vt:lpstr>
      <vt:lpstr>Arial</vt:lpstr>
      <vt:lpstr>Arial Black</vt:lpstr>
      <vt:lpstr>Calibri</vt:lpstr>
      <vt:lpstr>Courier New</vt:lpstr>
      <vt:lpstr>Garamond</vt:lpstr>
      <vt:lpstr>Lucida Grande</vt:lpstr>
      <vt:lpstr>Tahoma</vt:lpstr>
      <vt:lpstr>Times New Roman</vt:lpstr>
      <vt:lpstr>Trebuchet MS</vt:lpstr>
      <vt:lpstr>Wingdings</vt:lpstr>
      <vt:lpstr>Custom Design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Anastasiya Babovich</cp:lastModifiedBy>
  <cp:revision>1252</cp:revision>
  <cp:lastPrinted>2014-07-09T13:30:36Z</cp:lastPrinted>
  <dcterms:created xsi:type="dcterms:W3CDTF">2014-07-08T13:27:24Z</dcterms:created>
  <dcterms:modified xsi:type="dcterms:W3CDTF">2016-08-26T16:50:22Z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